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mov" ContentType="video/unknown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815" r:id="rId2"/>
  </p:sldMasterIdLst>
  <p:notesMasterIdLst>
    <p:notesMasterId r:id="rId22"/>
  </p:notesMasterIdLst>
  <p:handoutMasterIdLst>
    <p:handoutMasterId r:id="rId23"/>
  </p:handoutMasterIdLst>
  <p:sldIdLst>
    <p:sldId id="317" r:id="rId3"/>
    <p:sldId id="306" r:id="rId4"/>
    <p:sldId id="318" r:id="rId5"/>
    <p:sldId id="319" r:id="rId6"/>
    <p:sldId id="322" r:id="rId7"/>
    <p:sldId id="348" r:id="rId8"/>
    <p:sldId id="324" r:id="rId9"/>
    <p:sldId id="321" r:id="rId10"/>
    <p:sldId id="326" r:id="rId11"/>
    <p:sldId id="349" r:id="rId12"/>
    <p:sldId id="327" r:id="rId13"/>
    <p:sldId id="344" r:id="rId14"/>
    <p:sldId id="345" r:id="rId15"/>
    <p:sldId id="346" r:id="rId16"/>
    <p:sldId id="347" r:id="rId17"/>
    <p:sldId id="342" r:id="rId18"/>
    <p:sldId id="332" r:id="rId19"/>
    <p:sldId id="336" r:id="rId20"/>
    <p:sldId id="341" r:id="rId2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EEFF"/>
    <a:srgbClr val="BCD4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296" y="-112"/>
      </p:cViewPr>
      <p:guideLst>
        <p:guide orient="horz" pos="3068"/>
        <p:guide pos="505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1149D55-0152-9840-BC5F-E2945532A719}" type="datetimeFigureOut">
              <a:rPr lang="en-US"/>
              <a:pPr>
                <a:defRPr/>
              </a:pPr>
              <a:t>14/10/14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3871FFC5-A70C-1E46-9E24-C7278BF72E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5618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63DE1F3-AFCA-9E4E-99AD-7288562E0B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846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BB6CA29-551B-F04D-B7F6-37779C769E11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F94126A-3F6E-2F49-871B-11CA31B821D3}" type="slidenum">
              <a:rPr lang="en-US" sz="1200"/>
              <a:pPr/>
              <a:t>10</a:t>
            </a:fld>
            <a:endParaRPr lang="en-US" sz="1200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F94126A-3F6E-2F49-871B-11CA31B821D3}" type="slidenum">
              <a:rPr lang="en-US" sz="1200"/>
              <a:pPr/>
              <a:t>11</a:t>
            </a:fld>
            <a:endParaRPr lang="en-US" sz="1200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F94126A-3F6E-2F49-871B-11CA31B821D3}" type="slidenum">
              <a:rPr lang="en-US" sz="1200"/>
              <a:pPr/>
              <a:t>12</a:t>
            </a:fld>
            <a:endParaRPr lang="en-US" sz="1200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F94126A-3F6E-2F49-871B-11CA31B821D3}" type="slidenum">
              <a:rPr lang="en-US" sz="1200"/>
              <a:pPr/>
              <a:t>13</a:t>
            </a:fld>
            <a:endParaRPr lang="en-US" sz="1200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F94126A-3F6E-2F49-871B-11CA31B821D3}" type="slidenum">
              <a:rPr lang="en-US" sz="1200"/>
              <a:pPr/>
              <a:t>14</a:t>
            </a:fld>
            <a:endParaRPr lang="en-US" sz="1200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F94126A-3F6E-2F49-871B-11CA31B821D3}" type="slidenum">
              <a:rPr lang="en-US" sz="1200"/>
              <a:pPr/>
              <a:t>15</a:t>
            </a:fld>
            <a:endParaRPr lang="en-US" sz="1200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F94126A-3F6E-2F49-871B-11CA31B821D3}" type="slidenum">
              <a:rPr lang="en-US" sz="1200"/>
              <a:pPr/>
              <a:t>16</a:t>
            </a:fld>
            <a:endParaRPr lang="en-US" sz="1200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BB6CA29-551B-F04D-B7F6-37779C769E11}" type="slidenum">
              <a:rPr lang="en-US" sz="1200"/>
              <a:pPr/>
              <a:t>19</a:t>
            </a:fld>
            <a:endParaRPr lang="en-US" sz="1200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F94126A-3F6E-2F49-871B-11CA31B821D3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F94126A-3F6E-2F49-871B-11CA31B821D3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F94126A-3F6E-2F49-871B-11CA31B821D3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F94126A-3F6E-2F49-871B-11CA31B821D3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F94126A-3F6E-2F49-871B-11CA31B821D3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F94126A-3F6E-2F49-871B-11CA31B821D3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F94126A-3F6E-2F49-871B-11CA31B821D3}" type="slidenum">
              <a:rPr lang="en-US" sz="1200"/>
              <a:pPr/>
              <a:t>8</a:t>
            </a:fld>
            <a:endParaRPr lang="en-US" sz="1200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F94126A-3F6E-2F49-871B-11CA31B821D3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0" y="6324600"/>
            <a:ext cx="7239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F5EC46-3F82-BA4C-A103-8C61F6CC30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796872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0" y="6324600"/>
            <a:ext cx="7239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B57FC8-6662-ED49-85F0-4D38625C51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581497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6200"/>
            <a:ext cx="2057400" cy="6049963"/>
          </a:xfrm>
        </p:spPr>
        <p:txBody>
          <a:bodyPr vert="eaVert"/>
          <a:lstStyle/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6200"/>
            <a:ext cx="6019800" cy="6049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0" y="6324600"/>
            <a:ext cx="7239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25C87A-99DD-8C4F-8ED0-E261525AF3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417479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620991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EDCBF5-849C-BB48-BE3F-6FC1B6E223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150195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A7BA74-DE2B-9C42-A664-8C34944DB9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745067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130CC1-8275-4044-B299-C85D2DE8D3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183811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A4D86E-9618-5C4A-BB6A-EB5630CF0A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7401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65CE62-0C07-BF47-B8E7-76FE8ABE7C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241981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497B0D-F3C0-394C-B0D0-5A670DA47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42299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0AB633-F64C-FF45-B201-CAE9FBF4AC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691189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0" y="6324600"/>
            <a:ext cx="7239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10DE72-058A-9E41-938C-A12534998E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812838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0C762A-E3B8-1843-BF60-1F92FEEAC9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401701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56DC81-3EE5-354D-96EA-6162BDAFA4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576500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1FDB9D-DE5A-A142-83D4-13630158DB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668478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DDBDD3-1B2B-054D-8DD8-4F67B9F027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335182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0" y="6324600"/>
            <a:ext cx="7239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4CE49A-2A8D-3F4E-87E5-E3CB9BC599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422319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0" y="6324600"/>
            <a:ext cx="7239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779DED-96E9-4849-9594-4635852486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600389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0" y="6324600"/>
            <a:ext cx="7239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1FA614-D397-E245-958D-F512208FB9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727165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0" y="6324600"/>
            <a:ext cx="7239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8CDF72-5293-A04D-AB30-175716F025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688397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0" y="6324600"/>
            <a:ext cx="7239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D97DFB-25BF-3B43-8861-156B652D5E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891599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0" y="6324600"/>
            <a:ext cx="7239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D518D5-5B0C-504D-A862-AE23D6C5C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511973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0" y="6324600"/>
            <a:ext cx="7239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D37862-1C59-2B4A-9A39-9F9868C1E8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003778"/>
      </p:ext>
    </p:extLst>
  </p:cSld>
  <p:clrMapOvr>
    <a:masterClrMapping/>
  </p:clrMapOvr>
  <p:transition xmlns:p14="http://schemas.microsoft.com/office/powerpoint/2010/main"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5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ACC4D2"/>
            </a:gs>
            <a:gs pos="100000">
              <a:srgbClr val="D1E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-6424" y="0"/>
            <a:ext cx="762000" cy="6858000"/>
          </a:xfrm>
          <a:prstGeom prst="rect">
            <a:avLst/>
          </a:prstGeom>
          <a:gradFill rotWithShape="0">
            <a:gsLst>
              <a:gs pos="0">
                <a:srgbClr val="BCDDEE"/>
              </a:gs>
              <a:gs pos="100000">
                <a:srgbClr val="BCDDEE">
                  <a:gamma/>
                  <a:shade val="76078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32" name="Line 8"/>
          <p:cNvSpPr>
            <a:spLocks noChangeShapeType="1"/>
          </p:cNvSpPr>
          <p:nvPr userDrawn="1"/>
        </p:nvSpPr>
        <p:spPr bwMode="auto">
          <a:xfrm>
            <a:off x="685800" y="650875"/>
            <a:ext cx="3886200" cy="0"/>
          </a:xfrm>
          <a:prstGeom prst="line">
            <a:avLst/>
          </a:prstGeom>
          <a:noFill/>
          <a:ln w="57150" cmpd="thickThin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029" name="Picture 1" descr="DIV 1b_L.tif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" y="44450"/>
            <a:ext cx="749301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9" descr="flag_yellow_low.jp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706438"/>
            <a:ext cx="9540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26" r:id="rId1"/>
    <p:sldLayoutId id="2147484327" r:id="rId2"/>
    <p:sldLayoutId id="2147484328" r:id="rId3"/>
    <p:sldLayoutId id="2147484329" r:id="rId4"/>
    <p:sldLayoutId id="2147484330" r:id="rId5"/>
    <p:sldLayoutId id="2147484331" r:id="rId6"/>
    <p:sldLayoutId id="2147484332" r:id="rId7"/>
    <p:sldLayoutId id="2147484333" r:id="rId8"/>
    <p:sldLayoutId id="2147484334" r:id="rId9"/>
    <p:sldLayoutId id="2147484335" r:id="rId10"/>
    <p:sldLayoutId id="2147484336" r:id="rId11"/>
    <p:sldLayoutId id="2147484314" r:id="rId12"/>
  </p:sldLayoutIdLst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FC793B5-EFED-9E4D-8466-EEAF19AC48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15" r:id="rId1"/>
    <p:sldLayoutId id="2147484316" r:id="rId2"/>
    <p:sldLayoutId id="2147484317" r:id="rId3"/>
    <p:sldLayoutId id="2147484318" r:id="rId4"/>
    <p:sldLayoutId id="2147484319" r:id="rId5"/>
    <p:sldLayoutId id="2147484320" r:id="rId6"/>
    <p:sldLayoutId id="2147484321" r:id="rId7"/>
    <p:sldLayoutId id="2147484322" r:id="rId8"/>
    <p:sldLayoutId id="2147484323" r:id="rId9"/>
    <p:sldLayoutId id="2147484324" r:id="rId10"/>
    <p:sldLayoutId id="2147484325" r:id="rId11"/>
  </p:sldLayoutIdLst>
  <p:transition xmlns:p14="http://schemas.microsoft.com/office/powerpoint/2010/main" spd="med">
    <p:fade/>
  </p:transition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Relationship Id="rId6" Type="http://schemas.openxmlformats.org/officeDocument/2006/relationships/image" Target="../media/image4.jpeg"/><Relationship Id="rId7" Type="http://schemas.openxmlformats.org/officeDocument/2006/relationships/image" Target="../media/image5.jpeg"/><Relationship Id="rId8" Type="http://schemas.openxmlformats.org/officeDocument/2006/relationships/image" Target="../media/image6.png"/><Relationship Id="rId9" Type="http://schemas.openxmlformats.org/officeDocument/2006/relationships/image" Target="../media/image7.gif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4" Type="http://schemas.openxmlformats.org/officeDocument/2006/relationships/image" Target="../media/image3.png"/><Relationship Id="rId5" Type="http://schemas.openxmlformats.org/officeDocument/2006/relationships/image" Target="../media/image34.jpg"/><Relationship Id="rId6" Type="http://schemas.openxmlformats.org/officeDocument/2006/relationships/image" Target="../media/image35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36.JPG"/><Relationship Id="rId5" Type="http://schemas.openxmlformats.org/officeDocument/2006/relationships/image" Target="../media/image37.JPG"/><Relationship Id="rId6" Type="http://schemas.openxmlformats.org/officeDocument/2006/relationships/image" Target="../media/image38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39.JPG"/><Relationship Id="rId5" Type="http://schemas.openxmlformats.org/officeDocument/2006/relationships/image" Target="../media/image40.jpg"/><Relationship Id="rId6" Type="http://schemas.openxmlformats.org/officeDocument/2006/relationships/image" Target="../media/image41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2.JPG"/><Relationship Id="rId5" Type="http://schemas.openxmlformats.org/officeDocument/2006/relationships/image" Target="../media/image43.jpg"/><Relationship Id="rId6" Type="http://schemas.openxmlformats.org/officeDocument/2006/relationships/image" Target="../media/image44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5.JPG"/><Relationship Id="rId5" Type="http://schemas.openxmlformats.org/officeDocument/2006/relationships/image" Target="../media/image46.jpg"/><Relationship Id="rId6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2.jpeg"/><Relationship Id="rId5" Type="http://schemas.openxmlformats.org/officeDocument/2006/relationships/image" Target="../media/image15.jpg"/><Relationship Id="rId6" Type="http://schemas.openxmlformats.org/officeDocument/2006/relationships/image" Target="../media/image11.jpeg"/><Relationship Id="rId7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.jpeg"/><Relationship Id="rId12" Type="http://schemas.openxmlformats.org/officeDocument/2006/relationships/image" Target="../media/image7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jpeg"/><Relationship Id="rId4" Type="http://schemas.openxmlformats.org/officeDocument/2006/relationships/image" Target="../media/image20.jpeg"/><Relationship Id="rId5" Type="http://schemas.openxmlformats.org/officeDocument/2006/relationships/image" Target="../media/image17.jpeg"/><Relationship Id="rId6" Type="http://schemas.openxmlformats.org/officeDocument/2006/relationships/image" Target="../media/image22.jpeg"/><Relationship Id="rId7" Type="http://schemas.openxmlformats.org/officeDocument/2006/relationships/image" Target="../media/image21.jpeg"/><Relationship Id="rId8" Type="http://schemas.openxmlformats.org/officeDocument/2006/relationships/image" Target="../media/image19.jpeg"/><Relationship Id="rId9" Type="http://schemas.openxmlformats.org/officeDocument/2006/relationships/image" Target="../media/image3.png"/><Relationship Id="rId10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3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13.jpg"/><Relationship Id="rId7" Type="http://schemas.openxmlformats.org/officeDocument/2006/relationships/image" Target="../media/image14.png"/><Relationship Id="rId8" Type="http://schemas.openxmlformats.org/officeDocument/2006/relationships/image" Target="../media/image15.jpg"/><Relationship Id="rId9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image" Target="../media/image19.jpeg"/><Relationship Id="rId7" Type="http://schemas.openxmlformats.org/officeDocument/2006/relationships/image" Target="../media/image20.jpeg"/><Relationship Id="rId8" Type="http://schemas.openxmlformats.org/officeDocument/2006/relationships/image" Target="../media/image21.jpeg"/><Relationship Id="rId9" Type="http://schemas.openxmlformats.org/officeDocument/2006/relationships/image" Target="../media/image22.jpeg"/><Relationship Id="rId10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3.png"/><Relationship Id="rId5" Type="http://schemas.openxmlformats.org/officeDocument/2006/relationships/image" Target="../media/image24.jpeg"/><Relationship Id="rId6" Type="http://schemas.openxmlformats.org/officeDocument/2006/relationships/image" Target="../media/image25.JPG"/><Relationship Id="rId7" Type="http://schemas.openxmlformats.org/officeDocument/2006/relationships/image" Target="../media/image26.jpeg"/><Relationship Id="rId8" Type="http://schemas.openxmlformats.org/officeDocument/2006/relationships/image" Target="../media/image27.jpg"/><Relationship Id="rId9" Type="http://schemas.openxmlformats.org/officeDocument/2006/relationships/image" Target="../media/image28.JPG"/><Relationship Id="rId10" Type="http://schemas.openxmlformats.org/officeDocument/2006/relationships/image" Target="../media/image29.jpg"/><Relationship Id="rId11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image" Target="../media/image19.jpeg"/><Relationship Id="rId7" Type="http://schemas.openxmlformats.org/officeDocument/2006/relationships/image" Target="../media/image20.jpeg"/><Relationship Id="rId8" Type="http://schemas.openxmlformats.org/officeDocument/2006/relationships/image" Target="../media/image21.jpeg"/><Relationship Id="rId9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88097" y="44624"/>
            <a:ext cx="4824263" cy="576808"/>
          </a:xfrm>
        </p:spPr>
        <p:txBody>
          <a:bodyPr/>
          <a:lstStyle/>
          <a:p>
            <a:r>
              <a:rPr lang="en-US" dirty="0" smtClean="0">
                <a:latin typeface="Comic Sans MS" charset="0"/>
                <a:cs typeface="Comic Sans MS" charset="0"/>
              </a:rPr>
              <a:t>Diversification Session</a:t>
            </a:r>
            <a:endParaRPr lang="en-US" dirty="0">
              <a:latin typeface="Comic Sans MS" charset="0"/>
              <a:cs typeface="Comic Sans MS" charset="0"/>
            </a:endParaRPr>
          </a:p>
        </p:txBody>
      </p:sp>
      <p:sp>
        <p:nvSpPr>
          <p:cNvPr id="29698" name="TextBox 13"/>
          <p:cNvSpPr txBox="1">
            <a:spLocks noChangeArrowheads="1"/>
          </p:cNvSpPr>
          <p:nvPr/>
        </p:nvSpPr>
        <p:spPr bwMode="auto">
          <a:xfrm>
            <a:off x="827088" y="1556792"/>
            <a:ext cx="80660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 dirty="0">
                <a:latin typeface="Comic Sans MS" charset="0"/>
                <a:cs typeface="Comic Sans MS" charset="0"/>
              </a:rPr>
              <a:t>Exploring the biological and socioeconomic potential of new/emerging candidate fish species for the expansion of the European aquaculture industry</a:t>
            </a:r>
          </a:p>
        </p:txBody>
      </p:sp>
      <p:sp>
        <p:nvSpPr>
          <p:cNvPr id="29699" name="Slide Number Placeholder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1ECE705-7A94-F44A-A252-9A97F07B021B}" type="slidenum">
              <a:rPr lang="en-US">
                <a:latin typeface="Comic Sans MS" charset="0"/>
                <a:cs typeface="Comic Sans MS" charset="0"/>
              </a:rPr>
              <a:pPr/>
              <a:t>1</a:t>
            </a:fld>
            <a:endParaRPr lang="en-US">
              <a:latin typeface="Comic Sans MS" charset="0"/>
              <a:cs typeface="Comic Sans MS" charset="0"/>
            </a:endParaRPr>
          </a:p>
        </p:txBody>
      </p:sp>
      <p:sp>
        <p:nvSpPr>
          <p:cNvPr id="29707" name="TextBox 4"/>
          <p:cNvSpPr txBox="1">
            <a:spLocks noChangeArrowheads="1"/>
          </p:cNvSpPr>
          <p:nvPr/>
        </p:nvSpPr>
        <p:spPr bwMode="auto">
          <a:xfrm>
            <a:off x="4265568" y="5517232"/>
            <a:ext cx="477048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2000" b="1" dirty="0">
                <a:latin typeface="Comic Sans MS" charset="0"/>
                <a:cs typeface="Comic Sans MS" charset="0"/>
              </a:rPr>
              <a:t>Constantinos C </a:t>
            </a:r>
            <a:r>
              <a:rPr lang="en-US" sz="2000" b="1" dirty="0" smtClean="0">
                <a:latin typeface="Comic Sans MS" charset="0"/>
                <a:cs typeface="Comic Sans MS" charset="0"/>
              </a:rPr>
              <a:t>Mylonas</a:t>
            </a:r>
          </a:p>
          <a:p>
            <a:pPr algn="r"/>
            <a:r>
              <a:rPr lang="en-US" sz="2000" b="1" dirty="0" smtClean="0">
                <a:latin typeface="Comic Sans MS" charset="0"/>
                <a:cs typeface="Comic Sans MS" charset="0"/>
              </a:rPr>
              <a:t>Hellenic Center for Marine Research</a:t>
            </a:r>
            <a:endParaRPr lang="en-US" sz="2000" b="1" dirty="0">
              <a:latin typeface="Comic Sans MS" charset="0"/>
              <a:cs typeface="Comic Sans MS" charset="0"/>
            </a:endParaRPr>
          </a:p>
          <a:p>
            <a:pPr algn="r"/>
            <a:r>
              <a:rPr lang="en-US" sz="2000" b="1" dirty="0">
                <a:latin typeface="Comic Sans MS" charset="0"/>
                <a:cs typeface="Comic Sans MS" charset="0"/>
              </a:rPr>
              <a:t>Crete, Greece</a:t>
            </a:r>
          </a:p>
        </p:txBody>
      </p:sp>
      <p:pic>
        <p:nvPicPr>
          <p:cNvPr id="29708" name="Picture 5" descr="hcmr-LOGOS transparent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813" y="4797152"/>
            <a:ext cx="757237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709" name="Group 12"/>
          <p:cNvGrpSpPr>
            <a:grpSpLocks noChangeAspect="1"/>
          </p:cNvGrpSpPr>
          <p:nvPr/>
        </p:nvGrpSpPr>
        <p:grpSpPr bwMode="auto">
          <a:xfrm>
            <a:off x="1597027" y="2939421"/>
            <a:ext cx="6443996" cy="1065643"/>
            <a:chOff x="1763688" y="1628800"/>
            <a:chExt cx="6527964" cy="1080000"/>
          </a:xfrm>
        </p:grpSpPr>
        <p:sp>
          <p:nvSpPr>
            <p:cNvPr id="17" name="Text Box 1"/>
            <p:cNvSpPr txBox="1"/>
            <p:nvPr/>
          </p:nvSpPr>
          <p:spPr>
            <a:xfrm>
              <a:off x="4427580" y="1628800"/>
              <a:ext cx="2447987" cy="107682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srgbClr val="000000"/>
                  </a:solidFill>
                  <a:latin typeface="Cambria"/>
                  <a:ea typeface="ＭＳ 明朝"/>
                  <a:cs typeface="Times New Roman"/>
                </a:rPr>
                <a:t>Co-funded by the Seventh Framework </a:t>
              </a:r>
              <a:r>
                <a:rPr lang="en-US" sz="1600" b="1" dirty="0" err="1">
                  <a:solidFill>
                    <a:srgbClr val="000000"/>
                  </a:solidFill>
                  <a:latin typeface="Cambria"/>
                  <a:ea typeface="ＭＳ 明朝"/>
                  <a:cs typeface="Times New Roman"/>
                </a:rPr>
                <a:t>Programme</a:t>
              </a:r>
              <a:r>
                <a:rPr lang="en-US" sz="1600" b="1" dirty="0">
                  <a:solidFill>
                    <a:srgbClr val="000000"/>
                  </a:solidFill>
                  <a:latin typeface="Cambria"/>
                  <a:ea typeface="ＭＳ 明朝"/>
                  <a:cs typeface="Times New Roman"/>
                </a:rPr>
                <a:t> </a:t>
              </a:r>
              <a:endParaRPr lang="en-US" sz="1050" b="1" dirty="0">
                <a:latin typeface="Lucida Grande"/>
                <a:ea typeface="ＭＳ 明朝"/>
                <a:cs typeface="Times New Roman"/>
              </a:endParaRPr>
            </a:p>
            <a:p>
              <a:pPr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srgbClr val="000000"/>
                  </a:solidFill>
                  <a:latin typeface="Cambria"/>
                  <a:ea typeface="ＭＳ 明朝"/>
                  <a:cs typeface="Times New Roman"/>
                </a:rPr>
                <a:t>of the European Union</a:t>
              </a:r>
              <a:endParaRPr lang="en-US" sz="1050" b="1" dirty="0">
                <a:latin typeface="Lucida Grande"/>
                <a:ea typeface="ＭＳ 明朝"/>
                <a:cs typeface="Times New Roman"/>
              </a:endParaRPr>
            </a:p>
          </p:txBody>
        </p:sp>
        <p:pic>
          <p:nvPicPr>
            <p:cNvPr id="29712" name="Picture 2" descr="DIVERSIFY Logo full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688" y="1628800"/>
              <a:ext cx="2655737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3" name="Picture 3" descr="flag_white_high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0232" y="1628800"/>
              <a:ext cx="1631420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Seriola broodstock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183" y="4401489"/>
            <a:ext cx="4159785" cy="2339879"/>
          </a:xfrm>
          <a:prstGeom prst="rect">
            <a:avLst/>
          </a:prstGeom>
        </p:spPr>
      </p:pic>
      <p:pic>
        <p:nvPicPr>
          <p:cNvPr id="3" name="Picture 2" descr="ae14.g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4" y="44624"/>
            <a:ext cx="2736000" cy="136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repeatCount="400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00113" y="115888"/>
            <a:ext cx="7993062" cy="457200"/>
          </a:xfrm>
        </p:spPr>
        <p:txBody>
          <a:bodyPr/>
          <a:lstStyle/>
          <a:p>
            <a:r>
              <a:rPr lang="en-US" dirty="0" smtClean="0">
                <a:latin typeface="Comic Sans MS"/>
                <a:cs typeface="Comic Sans MS"/>
              </a:rPr>
              <a:t>Partnership of DIVERSIFY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31747" name="Slide Number Placeholder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C806466-F958-7D44-BB54-9326CAFA1AB6}" type="slidenum">
              <a:rPr lang="en-US"/>
              <a:pPr/>
              <a:t>10</a:t>
            </a:fld>
            <a:endParaRPr lang="en-US"/>
          </a:p>
        </p:txBody>
      </p:sp>
      <p:pic>
        <p:nvPicPr>
          <p:cNvPr id="6" name="Picture 5" descr="hcmr-LOGOS transparent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460" y="44624"/>
            <a:ext cx="757237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ectangle 44"/>
          <p:cNvSpPr/>
          <p:nvPr/>
        </p:nvSpPr>
        <p:spPr>
          <a:xfrm>
            <a:off x="107504" y="1716484"/>
            <a:ext cx="48245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800" b="1" dirty="0" smtClean="0">
                <a:latin typeface="Arial"/>
                <a:cs typeface="Arial"/>
              </a:rPr>
              <a:t>38 partners</a:t>
            </a:r>
            <a:r>
              <a:rPr lang="en-US" sz="2800" b="1" dirty="0" smtClean="0">
                <a:latin typeface="Arial"/>
                <a:cs typeface="Arial"/>
              </a:rPr>
              <a:t>:</a:t>
            </a:r>
          </a:p>
        </p:txBody>
      </p:sp>
      <p:pic>
        <p:nvPicPr>
          <p:cNvPr id="5" name="Picture 4" descr="Parners logo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96" y="1091184"/>
            <a:ext cx="8856000" cy="562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562808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N3022 cop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4437112"/>
            <a:ext cx="2880320" cy="2160240"/>
          </a:xfrm>
          <a:prstGeom prst="rect">
            <a:avLst/>
          </a:prstGeom>
        </p:spPr>
      </p:pic>
      <p:sp>
        <p:nvSpPr>
          <p:cNvPr id="3174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00113" y="115888"/>
            <a:ext cx="7993062" cy="457200"/>
          </a:xfrm>
        </p:spPr>
        <p:txBody>
          <a:bodyPr/>
          <a:lstStyle/>
          <a:p>
            <a:r>
              <a:rPr lang="en-US" dirty="0" smtClean="0">
                <a:latin typeface="Comic Sans MS"/>
                <a:cs typeface="Comic Sans MS"/>
              </a:rPr>
              <a:t>Scientific disciplines 1/</a:t>
            </a:r>
            <a:r>
              <a:rPr lang="en-US" dirty="0">
                <a:latin typeface="Comic Sans MS"/>
                <a:cs typeface="Comic Sans MS"/>
              </a:rPr>
              <a:t>6</a:t>
            </a:r>
          </a:p>
        </p:txBody>
      </p:sp>
      <p:sp>
        <p:nvSpPr>
          <p:cNvPr id="31746" name="TextBox 13"/>
          <p:cNvSpPr txBox="1">
            <a:spLocks noChangeArrowheads="1"/>
          </p:cNvSpPr>
          <p:nvPr/>
        </p:nvSpPr>
        <p:spPr bwMode="auto">
          <a:xfrm>
            <a:off x="467544" y="1268760"/>
            <a:ext cx="8568952" cy="247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446088" indent="-446088">
              <a:lnSpc>
                <a:spcPct val="140000"/>
              </a:lnSpc>
              <a:buFont typeface="Wingdings" charset="2"/>
              <a:buChar char="Ø"/>
              <a:tabLst>
                <a:tab pos="1074738" algn="l"/>
              </a:tabLst>
            </a:pPr>
            <a:r>
              <a:rPr lang="en-GB" sz="2800" b="1" dirty="0" smtClean="0"/>
              <a:t>Reproduction &amp; Genetics</a:t>
            </a:r>
            <a:r>
              <a:rPr lang="el-GR" sz="2800" b="1" dirty="0" smtClean="0"/>
              <a:t> (21%)</a:t>
            </a:r>
            <a:endParaRPr lang="en-GB" sz="2800" b="1" dirty="0" smtClean="0"/>
          </a:p>
          <a:p>
            <a:pPr marL="846138" lvl="1" indent="-446088">
              <a:lnSpc>
                <a:spcPct val="140000"/>
              </a:lnSpc>
              <a:buFont typeface="Wingdings" charset="2"/>
              <a:buChar char="Ø"/>
              <a:tabLst>
                <a:tab pos="1074738" algn="l"/>
              </a:tabLst>
            </a:pPr>
            <a:r>
              <a:rPr lang="en-GB" sz="2800" b="1" dirty="0" smtClean="0"/>
              <a:t>Study reproductive cycle</a:t>
            </a:r>
          </a:p>
          <a:p>
            <a:pPr marL="846138" lvl="1" indent="-446088">
              <a:lnSpc>
                <a:spcPct val="140000"/>
              </a:lnSpc>
              <a:buFont typeface="Wingdings" charset="2"/>
              <a:buChar char="Ø"/>
              <a:tabLst>
                <a:tab pos="1074738" algn="l"/>
              </a:tabLst>
            </a:pPr>
            <a:r>
              <a:rPr lang="en-GB" sz="2800" b="1" dirty="0" smtClean="0"/>
              <a:t>Develop spawning induction methods</a:t>
            </a:r>
          </a:p>
          <a:p>
            <a:pPr marL="846138" lvl="1" indent="-446088">
              <a:lnSpc>
                <a:spcPct val="140000"/>
              </a:lnSpc>
              <a:buFont typeface="Wingdings" charset="2"/>
              <a:buChar char="Ø"/>
              <a:tabLst>
                <a:tab pos="1074738" algn="l"/>
              </a:tabLst>
            </a:pPr>
            <a:r>
              <a:rPr lang="en-GB" sz="2800" b="1" dirty="0" smtClean="0"/>
              <a:t>Genetics tools for selective breeding</a:t>
            </a:r>
            <a:endParaRPr lang="en-GB" sz="2800" b="1" dirty="0"/>
          </a:p>
        </p:txBody>
      </p:sp>
      <p:sp>
        <p:nvSpPr>
          <p:cNvPr id="31747" name="Slide Number Placeholder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C806466-F958-7D44-BB54-9326CAFA1AB6}" type="slidenum">
              <a:rPr lang="en-US"/>
              <a:pPr/>
              <a:t>11</a:t>
            </a:fld>
            <a:endParaRPr lang="en-US"/>
          </a:p>
        </p:txBody>
      </p:sp>
      <p:pic>
        <p:nvPicPr>
          <p:cNvPr id="6" name="Picture 5" descr="hcmr-LOGOS transparent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460" y="44624"/>
            <a:ext cx="757237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Puntazzo biopsy femal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05064"/>
            <a:ext cx="2880000" cy="2160000"/>
          </a:xfrm>
          <a:prstGeom prst="rect">
            <a:avLst/>
          </a:prstGeom>
        </p:spPr>
      </p:pic>
      <p:pic>
        <p:nvPicPr>
          <p:cNvPr id="5" name="Picture 4" descr="17FG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149080"/>
            <a:ext cx="270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836641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00113" y="115888"/>
            <a:ext cx="7993062" cy="457200"/>
          </a:xfrm>
        </p:spPr>
        <p:txBody>
          <a:bodyPr/>
          <a:lstStyle/>
          <a:p>
            <a:r>
              <a:rPr lang="en-US" dirty="0" smtClean="0">
                <a:latin typeface="Comic Sans MS"/>
                <a:cs typeface="Comic Sans MS"/>
              </a:rPr>
              <a:t>Scientific disciplines 2/</a:t>
            </a:r>
            <a:r>
              <a:rPr lang="en-US" dirty="0">
                <a:latin typeface="Comic Sans MS"/>
                <a:cs typeface="Comic Sans MS"/>
              </a:rPr>
              <a:t>6</a:t>
            </a:r>
          </a:p>
        </p:txBody>
      </p:sp>
      <p:sp>
        <p:nvSpPr>
          <p:cNvPr id="31746" name="TextBox 13"/>
          <p:cNvSpPr txBox="1">
            <a:spLocks noChangeArrowheads="1"/>
          </p:cNvSpPr>
          <p:nvPr/>
        </p:nvSpPr>
        <p:spPr bwMode="auto">
          <a:xfrm>
            <a:off x="467544" y="1268760"/>
            <a:ext cx="8568952" cy="247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446088" indent="-446088">
              <a:lnSpc>
                <a:spcPct val="140000"/>
              </a:lnSpc>
              <a:buFont typeface="Wingdings" charset="2"/>
              <a:buChar char="Ø"/>
              <a:tabLst>
                <a:tab pos="1074738" algn="l"/>
              </a:tabLst>
            </a:pPr>
            <a:r>
              <a:rPr lang="en-GB" sz="2800" b="1" dirty="0" smtClean="0"/>
              <a:t>Nutrition </a:t>
            </a:r>
            <a:r>
              <a:rPr lang="el-GR" sz="2800" b="1" dirty="0" smtClean="0"/>
              <a:t>(12%)</a:t>
            </a:r>
            <a:endParaRPr lang="en-GB" sz="2800" dirty="0"/>
          </a:p>
          <a:p>
            <a:pPr marL="846138" lvl="1" indent="-446088">
              <a:lnSpc>
                <a:spcPct val="140000"/>
              </a:lnSpc>
              <a:buFont typeface="Wingdings" charset="2"/>
              <a:buChar char="Ø"/>
              <a:tabLst>
                <a:tab pos="1074738" algn="l"/>
              </a:tabLst>
            </a:pPr>
            <a:r>
              <a:rPr lang="en-GB" sz="2800" b="1" dirty="0" smtClean="0"/>
              <a:t>Live food enrichments products</a:t>
            </a:r>
          </a:p>
          <a:p>
            <a:pPr marL="846138" lvl="1" indent="-446088">
              <a:lnSpc>
                <a:spcPct val="140000"/>
              </a:lnSpc>
              <a:buFont typeface="Wingdings" charset="2"/>
              <a:buChar char="Ø"/>
              <a:tabLst>
                <a:tab pos="1074738" algn="l"/>
              </a:tabLst>
            </a:pPr>
            <a:r>
              <a:rPr lang="en-GB" sz="2800" b="1" dirty="0" smtClean="0"/>
              <a:t>Larval diets</a:t>
            </a:r>
          </a:p>
          <a:p>
            <a:pPr marL="846138" lvl="1" indent="-446088">
              <a:lnSpc>
                <a:spcPct val="140000"/>
              </a:lnSpc>
              <a:buFont typeface="Wingdings" charset="2"/>
              <a:buChar char="Ø"/>
              <a:tabLst>
                <a:tab pos="1074738" algn="l"/>
              </a:tabLst>
            </a:pPr>
            <a:r>
              <a:rPr lang="en-GB" sz="2800" b="1" dirty="0" smtClean="0"/>
              <a:t>Weaning, grow-out </a:t>
            </a:r>
            <a:r>
              <a:rPr lang="en-GB" sz="2800" b="1" dirty="0"/>
              <a:t>&amp;</a:t>
            </a:r>
            <a:r>
              <a:rPr lang="en-GB" sz="2800" b="1" dirty="0" smtClean="0"/>
              <a:t> broodstock diets</a:t>
            </a:r>
          </a:p>
        </p:txBody>
      </p:sp>
      <p:sp>
        <p:nvSpPr>
          <p:cNvPr id="31747" name="Slide Number Placeholder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C806466-F958-7D44-BB54-9326CAFA1AB6}" type="slidenum">
              <a:rPr lang="en-US"/>
              <a:pPr/>
              <a:t>12</a:t>
            </a:fld>
            <a:endParaRPr lang="en-US"/>
          </a:p>
        </p:txBody>
      </p:sp>
      <p:pic>
        <p:nvPicPr>
          <p:cNvPr id="6" name="Picture 5" descr="hcmr-LOGOS transparent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460" y="44624"/>
            <a:ext cx="757237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DSC_129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140" y="4077072"/>
            <a:ext cx="3132348" cy="2088232"/>
          </a:xfrm>
          <a:prstGeom prst="rect">
            <a:avLst/>
          </a:prstGeom>
        </p:spPr>
      </p:pic>
      <p:pic>
        <p:nvPicPr>
          <p:cNvPr id="4" name="Picture 3" descr="Pellettize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4437112"/>
            <a:ext cx="2747797" cy="2060848"/>
          </a:xfrm>
          <a:prstGeom prst="rect">
            <a:avLst/>
          </a:prstGeom>
        </p:spPr>
      </p:pic>
      <p:pic>
        <p:nvPicPr>
          <p:cNvPr id="5" name="Picture 4" descr="phyt-precul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005064"/>
            <a:ext cx="2808312" cy="210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055994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00113" y="115888"/>
            <a:ext cx="7993062" cy="457200"/>
          </a:xfrm>
        </p:spPr>
        <p:txBody>
          <a:bodyPr/>
          <a:lstStyle/>
          <a:p>
            <a:r>
              <a:rPr lang="en-US" dirty="0" smtClean="0">
                <a:latin typeface="Comic Sans MS"/>
                <a:cs typeface="Comic Sans MS"/>
              </a:rPr>
              <a:t>Scientific disciplines 3/</a:t>
            </a:r>
            <a:r>
              <a:rPr lang="en-US" dirty="0">
                <a:latin typeface="Comic Sans MS"/>
                <a:cs typeface="Comic Sans MS"/>
              </a:rPr>
              <a:t>6</a:t>
            </a:r>
          </a:p>
        </p:txBody>
      </p:sp>
      <p:sp>
        <p:nvSpPr>
          <p:cNvPr id="31746" name="TextBox 13"/>
          <p:cNvSpPr txBox="1">
            <a:spLocks noChangeArrowheads="1"/>
          </p:cNvSpPr>
          <p:nvPr/>
        </p:nvSpPr>
        <p:spPr bwMode="auto">
          <a:xfrm>
            <a:off x="467544" y="1268760"/>
            <a:ext cx="8568952" cy="3079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446088" indent="-446088">
              <a:lnSpc>
                <a:spcPct val="140000"/>
              </a:lnSpc>
              <a:buFont typeface="Wingdings" charset="2"/>
              <a:buChar char="Ø"/>
              <a:tabLst>
                <a:tab pos="1074738" algn="l"/>
              </a:tabLst>
            </a:pPr>
            <a:r>
              <a:rPr lang="en-GB" sz="2800" b="1" dirty="0" smtClean="0"/>
              <a:t>Larval husbandry</a:t>
            </a:r>
            <a:r>
              <a:rPr lang="el-GR" sz="2800" b="1" dirty="0" smtClean="0"/>
              <a:t> (16%)</a:t>
            </a:r>
            <a:endParaRPr lang="en-GB" sz="2800" b="1" dirty="0" smtClean="0"/>
          </a:p>
          <a:p>
            <a:pPr marL="846138" lvl="1" indent="-446088">
              <a:lnSpc>
                <a:spcPct val="140000"/>
              </a:lnSpc>
              <a:buFont typeface="Wingdings" charset="2"/>
              <a:buChar char="Ø"/>
              <a:tabLst>
                <a:tab pos="1074738" algn="l"/>
              </a:tabLst>
            </a:pPr>
            <a:r>
              <a:rPr lang="en-GB" sz="2800" b="1" dirty="0" smtClean="0"/>
              <a:t>Rearing methods, early weaning, feeding strategies</a:t>
            </a:r>
          </a:p>
          <a:p>
            <a:pPr marL="846138" lvl="1" indent="-446088">
              <a:lnSpc>
                <a:spcPct val="140000"/>
              </a:lnSpc>
              <a:buFont typeface="Wingdings" charset="2"/>
              <a:buChar char="Ø"/>
              <a:tabLst>
                <a:tab pos="1074738" algn="l"/>
              </a:tabLst>
            </a:pPr>
            <a:r>
              <a:rPr lang="en-GB" sz="2800" b="1" dirty="0" smtClean="0"/>
              <a:t>Cannibalism, enhanced survival &amp; quality</a:t>
            </a:r>
          </a:p>
          <a:p>
            <a:pPr marL="846138" lvl="1" indent="-446088">
              <a:lnSpc>
                <a:spcPct val="140000"/>
              </a:lnSpc>
              <a:buFont typeface="Wingdings" charset="2"/>
              <a:buChar char="Ø"/>
              <a:tabLst>
                <a:tab pos="1074738" algn="l"/>
              </a:tabLst>
            </a:pPr>
            <a:endParaRPr lang="en-GB" sz="2800" dirty="0"/>
          </a:p>
        </p:txBody>
      </p:sp>
      <p:sp>
        <p:nvSpPr>
          <p:cNvPr id="31747" name="Slide Number Placeholder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C806466-F958-7D44-BB54-9326CAFA1AB6}" type="slidenum">
              <a:rPr lang="en-US"/>
              <a:pPr/>
              <a:t>13</a:t>
            </a:fld>
            <a:endParaRPr lang="en-US"/>
          </a:p>
        </p:txBody>
      </p:sp>
      <p:pic>
        <p:nvPicPr>
          <p:cNvPr id="6" name="Picture 5" descr="hcmr-LOGOS transparent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460" y="44624"/>
            <a:ext cx="757237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DSCN548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149080"/>
            <a:ext cx="2880000" cy="2160000"/>
          </a:xfrm>
          <a:prstGeom prst="rect">
            <a:avLst/>
          </a:prstGeom>
        </p:spPr>
      </p:pic>
      <p:pic>
        <p:nvPicPr>
          <p:cNvPr id="5" name="Picture 4" descr="105 dph 0.63x lupe -4 LF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979650"/>
            <a:ext cx="2520280" cy="1897622"/>
          </a:xfrm>
          <a:prstGeom prst="rect">
            <a:avLst/>
          </a:prstGeom>
        </p:spPr>
      </p:pic>
      <p:pic>
        <p:nvPicPr>
          <p:cNvPr id="8" name="Picture 7" descr="DSC_0597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4653136"/>
            <a:ext cx="2880000" cy="19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246336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00113" y="115888"/>
            <a:ext cx="7993062" cy="457200"/>
          </a:xfrm>
        </p:spPr>
        <p:txBody>
          <a:bodyPr/>
          <a:lstStyle/>
          <a:p>
            <a:r>
              <a:rPr lang="en-US" dirty="0" smtClean="0">
                <a:latin typeface="Comic Sans MS"/>
                <a:cs typeface="Comic Sans MS"/>
              </a:rPr>
              <a:t>Scientific disciplines </a:t>
            </a:r>
            <a:r>
              <a:rPr lang="en-US" dirty="0">
                <a:latin typeface="Comic Sans MS"/>
                <a:cs typeface="Comic Sans MS"/>
              </a:rPr>
              <a:t>4</a:t>
            </a:r>
            <a:r>
              <a:rPr lang="en-US" dirty="0" smtClean="0">
                <a:latin typeface="Comic Sans MS"/>
                <a:cs typeface="Comic Sans MS"/>
              </a:rPr>
              <a:t>/6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31746" name="TextBox 13"/>
          <p:cNvSpPr txBox="1">
            <a:spLocks noChangeArrowheads="1"/>
          </p:cNvSpPr>
          <p:nvPr/>
        </p:nvSpPr>
        <p:spPr bwMode="auto">
          <a:xfrm>
            <a:off x="467544" y="1268760"/>
            <a:ext cx="8568952" cy="247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446088" indent="-446088">
              <a:lnSpc>
                <a:spcPct val="140000"/>
              </a:lnSpc>
              <a:buFont typeface="Wingdings" charset="2"/>
              <a:buChar char="Ø"/>
              <a:tabLst>
                <a:tab pos="1074738" algn="l"/>
              </a:tabLst>
            </a:pPr>
            <a:r>
              <a:rPr lang="en-GB" sz="2800" b="1" dirty="0" smtClean="0"/>
              <a:t>Grow out husbandry</a:t>
            </a:r>
            <a:r>
              <a:rPr lang="el-GR" sz="2800" b="1" dirty="0" smtClean="0"/>
              <a:t> (20%)</a:t>
            </a:r>
            <a:endParaRPr lang="en-GB" sz="2800" b="1" dirty="0" smtClean="0"/>
          </a:p>
          <a:p>
            <a:pPr marL="846138" lvl="1" indent="-446088">
              <a:lnSpc>
                <a:spcPct val="140000"/>
              </a:lnSpc>
              <a:buFont typeface="Wingdings" charset="2"/>
              <a:buChar char="Ø"/>
              <a:tabLst>
                <a:tab pos="1074738" algn="l"/>
              </a:tabLst>
            </a:pPr>
            <a:r>
              <a:rPr lang="en-GB" sz="2800" b="1" dirty="0" smtClean="0"/>
              <a:t>Depth and density, cage type</a:t>
            </a:r>
          </a:p>
          <a:p>
            <a:pPr marL="846138" lvl="1" indent="-446088">
              <a:lnSpc>
                <a:spcPct val="140000"/>
              </a:lnSpc>
              <a:buFont typeface="Wingdings" charset="2"/>
              <a:buChar char="Ø"/>
              <a:tabLst>
                <a:tab pos="1074738" algn="l"/>
              </a:tabLst>
            </a:pPr>
            <a:r>
              <a:rPr lang="en-GB" sz="2800" b="1" dirty="0" smtClean="0"/>
              <a:t>Feeding strategies, behaviour</a:t>
            </a:r>
          </a:p>
          <a:p>
            <a:pPr marL="846138" lvl="1" indent="-446088">
              <a:lnSpc>
                <a:spcPct val="140000"/>
              </a:lnSpc>
              <a:buFont typeface="Wingdings" charset="2"/>
              <a:buChar char="Ø"/>
              <a:tabLst>
                <a:tab pos="1074738" algn="l"/>
              </a:tabLst>
            </a:pPr>
            <a:r>
              <a:rPr lang="en-GB" sz="2800" b="1" dirty="0" smtClean="0"/>
              <a:t>Rearing conditions in RAS</a:t>
            </a:r>
            <a:endParaRPr lang="en-GB" sz="2800" dirty="0"/>
          </a:p>
        </p:txBody>
      </p:sp>
      <p:sp>
        <p:nvSpPr>
          <p:cNvPr id="31747" name="Slide Number Placeholder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C806466-F958-7D44-BB54-9326CAFA1AB6}" type="slidenum">
              <a:rPr lang="en-US"/>
              <a:pPr/>
              <a:t>14</a:t>
            </a:fld>
            <a:endParaRPr lang="en-US"/>
          </a:p>
        </p:txBody>
      </p:sp>
      <p:pic>
        <p:nvPicPr>
          <p:cNvPr id="6" name="Picture 5" descr="hcmr-LOGOS transparent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460" y="44624"/>
            <a:ext cx="757237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DSC_128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75864"/>
            <a:ext cx="3134160" cy="2089440"/>
          </a:xfrm>
          <a:prstGeom prst="rect">
            <a:avLst/>
          </a:prstGeom>
        </p:spPr>
      </p:pic>
      <p:pic>
        <p:nvPicPr>
          <p:cNvPr id="5" name="Picture 4" descr="11.10.2006 01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4532909"/>
            <a:ext cx="3168352" cy="2112235"/>
          </a:xfrm>
          <a:prstGeom prst="rect">
            <a:avLst/>
          </a:prstGeom>
        </p:spPr>
      </p:pic>
      <p:pic>
        <p:nvPicPr>
          <p:cNvPr id="7" name="Picture 6" descr="wean4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72480" y="4221048"/>
            <a:ext cx="288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93391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00113" y="115888"/>
            <a:ext cx="7993062" cy="457200"/>
          </a:xfrm>
        </p:spPr>
        <p:txBody>
          <a:bodyPr/>
          <a:lstStyle/>
          <a:p>
            <a:r>
              <a:rPr lang="en-US" dirty="0" smtClean="0">
                <a:latin typeface="Comic Sans MS"/>
                <a:cs typeface="Comic Sans MS"/>
              </a:rPr>
              <a:t>Scientific disciplines 5/</a:t>
            </a:r>
            <a:r>
              <a:rPr lang="en-US" dirty="0">
                <a:latin typeface="Comic Sans MS"/>
                <a:cs typeface="Comic Sans MS"/>
              </a:rPr>
              <a:t>6</a:t>
            </a:r>
          </a:p>
        </p:txBody>
      </p:sp>
      <p:sp>
        <p:nvSpPr>
          <p:cNvPr id="31746" name="TextBox 13"/>
          <p:cNvSpPr txBox="1">
            <a:spLocks noChangeArrowheads="1"/>
          </p:cNvSpPr>
          <p:nvPr/>
        </p:nvSpPr>
        <p:spPr bwMode="auto">
          <a:xfrm>
            <a:off x="467544" y="1268760"/>
            <a:ext cx="8568952" cy="247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446088" indent="-446088">
              <a:lnSpc>
                <a:spcPct val="140000"/>
              </a:lnSpc>
              <a:buFont typeface="Wingdings" charset="2"/>
              <a:buChar char="Ø"/>
              <a:tabLst>
                <a:tab pos="1074738" algn="l"/>
              </a:tabLst>
            </a:pPr>
            <a:r>
              <a:rPr lang="en-GB" sz="2800" b="1" dirty="0" smtClean="0"/>
              <a:t>Fish health</a:t>
            </a:r>
            <a:r>
              <a:rPr lang="el-GR" sz="2800" b="1" dirty="0" smtClean="0"/>
              <a:t> (13%)</a:t>
            </a:r>
            <a:endParaRPr lang="en-GB" sz="2800" b="1" dirty="0" smtClean="0"/>
          </a:p>
          <a:p>
            <a:pPr marL="846138" lvl="1" indent="-446088">
              <a:lnSpc>
                <a:spcPct val="140000"/>
              </a:lnSpc>
              <a:buFont typeface="Wingdings" charset="2"/>
              <a:buChar char="Ø"/>
              <a:tabLst>
                <a:tab pos="1074738" algn="l"/>
              </a:tabLst>
            </a:pPr>
            <a:r>
              <a:rPr lang="en-US" sz="2800" b="1" dirty="0" smtClean="0"/>
              <a:t>Specific problems in certain species</a:t>
            </a:r>
          </a:p>
          <a:p>
            <a:pPr marL="846138" lvl="1" indent="-446088">
              <a:lnSpc>
                <a:spcPct val="140000"/>
              </a:lnSpc>
              <a:buFont typeface="Wingdings" charset="2"/>
              <a:buChar char="Ø"/>
              <a:tabLst>
                <a:tab pos="1074738" algn="l"/>
              </a:tabLst>
            </a:pPr>
            <a:r>
              <a:rPr lang="en-US" sz="2800" b="1" dirty="0" smtClean="0"/>
              <a:t>Immunology, vaccine development</a:t>
            </a:r>
          </a:p>
          <a:p>
            <a:pPr marL="846138" lvl="1" indent="-446088">
              <a:lnSpc>
                <a:spcPct val="140000"/>
              </a:lnSpc>
              <a:buFont typeface="Wingdings" charset="2"/>
              <a:buChar char="Ø"/>
              <a:tabLst>
                <a:tab pos="1074738" algn="l"/>
              </a:tabLst>
            </a:pPr>
            <a:r>
              <a:rPr lang="en-US" sz="2800" b="1" dirty="0" smtClean="0"/>
              <a:t>Diagnostic-prevention-treatment protocols</a:t>
            </a:r>
          </a:p>
        </p:txBody>
      </p:sp>
      <p:sp>
        <p:nvSpPr>
          <p:cNvPr id="31747" name="Slide Number Placeholder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C806466-F958-7D44-BB54-9326CAFA1AB6}" type="slidenum">
              <a:rPr lang="en-US"/>
              <a:pPr/>
              <a:t>15</a:t>
            </a:fld>
            <a:endParaRPr lang="en-US"/>
          </a:p>
        </p:txBody>
      </p:sp>
      <p:pic>
        <p:nvPicPr>
          <p:cNvPr id="6" name="Picture 5" descr="hcmr-LOGOS transparent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460" y="44624"/>
            <a:ext cx="757237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DSC0525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12" y="4005064"/>
            <a:ext cx="3240000" cy="2430000"/>
          </a:xfrm>
          <a:prstGeom prst="rect">
            <a:avLst/>
          </a:prstGeom>
        </p:spPr>
      </p:pic>
      <p:pic>
        <p:nvPicPr>
          <p:cNvPr id="7" name="Picture 6" descr="specimen 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4581128"/>
            <a:ext cx="2880000" cy="2170047"/>
          </a:xfrm>
          <a:prstGeom prst="rect">
            <a:avLst/>
          </a:prstGeom>
        </p:spPr>
      </p:pic>
      <p:pic>
        <p:nvPicPr>
          <p:cNvPr id="5" name="Picture 4" descr="1_m06.bmp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149080"/>
            <a:ext cx="288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929872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00113" y="115888"/>
            <a:ext cx="7993062" cy="457200"/>
          </a:xfrm>
        </p:spPr>
        <p:txBody>
          <a:bodyPr/>
          <a:lstStyle/>
          <a:p>
            <a:r>
              <a:rPr lang="en-US" dirty="0" smtClean="0">
                <a:latin typeface="Comic Sans MS"/>
                <a:cs typeface="Comic Sans MS"/>
              </a:rPr>
              <a:t>Scientific disciplines 6/</a:t>
            </a:r>
            <a:r>
              <a:rPr lang="en-US" dirty="0">
                <a:latin typeface="Comic Sans MS"/>
                <a:cs typeface="Comic Sans MS"/>
              </a:rPr>
              <a:t>6</a:t>
            </a:r>
          </a:p>
        </p:txBody>
      </p:sp>
      <p:sp>
        <p:nvSpPr>
          <p:cNvPr id="31746" name="TextBox 13"/>
          <p:cNvSpPr txBox="1">
            <a:spLocks noChangeArrowheads="1"/>
          </p:cNvSpPr>
          <p:nvPr/>
        </p:nvSpPr>
        <p:spPr bwMode="auto">
          <a:xfrm>
            <a:off x="467544" y="1294813"/>
            <a:ext cx="8568952" cy="3683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446088" indent="-446088">
              <a:lnSpc>
                <a:spcPct val="140000"/>
              </a:lnSpc>
              <a:buFont typeface="Wingdings" charset="2"/>
              <a:buChar char="Ø"/>
              <a:tabLst>
                <a:tab pos="1074738" algn="l"/>
              </a:tabLst>
            </a:pPr>
            <a:r>
              <a:rPr lang="en-GB" sz="2800" b="1" dirty="0" smtClean="0"/>
              <a:t>Socio-economics</a:t>
            </a:r>
            <a:r>
              <a:rPr lang="el-GR" sz="2800" b="1" dirty="0" smtClean="0"/>
              <a:t> (20%)</a:t>
            </a:r>
            <a:endParaRPr lang="en-GB" sz="2800" b="1" dirty="0" smtClean="0"/>
          </a:p>
          <a:p>
            <a:pPr marL="846138" lvl="1" indent="-446088">
              <a:lnSpc>
                <a:spcPct val="140000"/>
              </a:lnSpc>
              <a:buFont typeface="Wingdings" charset="2"/>
              <a:buChar char="Ø"/>
              <a:tabLst>
                <a:tab pos="1074738" algn="l"/>
              </a:tabLst>
            </a:pPr>
            <a:r>
              <a:rPr lang="en-GB" sz="2800" b="1" dirty="0" smtClean="0"/>
              <a:t>perception </a:t>
            </a:r>
            <a:r>
              <a:rPr lang="en-GB" sz="2800" b="1" dirty="0"/>
              <a:t>of aquaculture products</a:t>
            </a:r>
            <a:endParaRPr lang="el-GR" sz="2800" b="1" dirty="0"/>
          </a:p>
          <a:p>
            <a:pPr marL="846138" lvl="1" indent="-446088">
              <a:lnSpc>
                <a:spcPct val="140000"/>
              </a:lnSpc>
              <a:buFont typeface="Wingdings" charset="2"/>
              <a:buChar char="Ø"/>
              <a:tabLst>
                <a:tab pos="1074738" algn="l"/>
              </a:tabLst>
            </a:pPr>
            <a:r>
              <a:rPr lang="en-GB" sz="2800" b="1" dirty="0"/>
              <a:t>market demand</a:t>
            </a:r>
            <a:r>
              <a:rPr lang="en-US" sz="2800" b="1" dirty="0"/>
              <a:t>, </a:t>
            </a:r>
            <a:r>
              <a:rPr lang="en-GB" sz="2800" b="1" dirty="0"/>
              <a:t>buyer preferences </a:t>
            </a:r>
            <a:endParaRPr lang="el-GR" sz="2800" b="1" dirty="0"/>
          </a:p>
          <a:p>
            <a:pPr marL="846138" lvl="1" indent="-446088">
              <a:lnSpc>
                <a:spcPct val="140000"/>
              </a:lnSpc>
              <a:buFont typeface="Wingdings" charset="2"/>
              <a:buChar char="Ø"/>
              <a:tabLst>
                <a:tab pos="1074738" algn="l"/>
              </a:tabLst>
            </a:pPr>
            <a:r>
              <a:rPr lang="en-GB" sz="2800" b="1" dirty="0"/>
              <a:t>new product development, value adding </a:t>
            </a:r>
            <a:endParaRPr lang="el-GR" sz="2800" b="1" dirty="0"/>
          </a:p>
          <a:p>
            <a:pPr marL="846138" lvl="1" indent="-446088">
              <a:lnSpc>
                <a:spcPct val="140000"/>
              </a:lnSpc>
              <a:buFont typeface="Wingdings" charset="2"/>
              <a:buChar char="Ø"/>
              <a:tabLst>
                <a:tab pos="1074738" algn="l"/>
              </a:tabLst>
            </a:pPr>
            <a:r>
              <a:rPr lang="en-GB" sz="2800" b="1" dirty="0"/>
              <a:t>market development </a:t>
            </a:r>
          </a:p>
          <a:p>
            <a:pPr marL="846138" lvl="1" indent="-446088">
              <a:lnSpc>
                <a:spcPct val="140000"/>
              </a:lnSpc>
              <a:buFont typeface="Wingdings" charset="2"/>
              <a:buChar char="Ø"/>
              <a:tabLst>
                <a:tab pos="1074738" algn="l"/>
              </a:tabLst>
            </a:pPr>
            <a:endParaRPr lang="en-US" sz="2800" dirty="0"/>
          </a:p>
        </p:txBody>
      </p:sp>
      <p:sp>
        <p:nvSpPr>
          <p:cNvPr id="31747" name="Slide Number Placeholder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C806466-F958-7D44-BB54-9326CAFA1AB6}" type="slidenum">
              <a:rPr lang="en-US"/>
              <a:pPr/>
              <a:t>16</a:t>
            </a:fld>
            <a:endParaRPr lang="en-US"/>
          </a:p>
        </p:txBody>
      </p:sp>
      <p:pic>
        <p:nvPicPr>
          <p:cNvPr id="6" name="Picture 5" descr="hcmr-LOGOS transparent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460" y="44624"/>
            <a:ext cx="757237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IMG_251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941168"/>
            <a:ext cx="2267845" cy="1511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DSC0077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509120"/>
            <a:ext cx="2808312" cy="2106234"/>
          </a:xfrm>
          <a:prstGeom prst="rect">
            <a:avLst/>
          </a:prstGeom>
        </p:spPr>
      </p:pic>
      <p:pic>
        <p:nvPicPr>
          <p:cNvPr id="8" name="Picture 5" descr="IMG_2485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653136"/>
            <a:ext cx="2088232" cy="1392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IMG_2504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517504"/>
            <a:ext cx="1835797" cy="1223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6674176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899592" y="116632"/>
            <a:ext cx="79930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smtClean="0">
                <a:latin typeface="Comic Sans MS"/>
                <a:cs typeface="Comic Sans MS"/>
              </a:rPr>
              <a:t>Dissemination of results – </a:t>
            </a:r>
            <a:r>
              <a:rPr lang="en-US" dirty="0">
                <a:latin typeface="Comic Sans MS"/>
                <a:cs typeface="Comic Sans MS"/>
              </a:rPr>
              <a:t>initial brochure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10DE72-058A-9E41-938C-A12534998E69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4" name="Picture 3" descr="Leaflet DIVERSIF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4" y="1392236"/>
            <a:ext cx="9000000" cy="5349132"/>
          </a:xfrm>
          <a:prstGeom prst="rect">
            <a:avLst/>
          </a:prstGeom>
          <a:solidFill>
            <a:srgbClr val="F2F2F2"/>
          </a:solidFill>
        </p:spPr>
      </p:pic>
    </p:spTree>
    <p:extLst>
      <p:ext uri="{BB962C8B-B14F-4D97-AF65-F5344CB8AC3E}">
        <p14:creationId xmlns:p14="http://schemas.microsoft.com/office/powerpoint/2010/main" val="2632164528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899592" y="116632"/>
            <a:ext cx="8136904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smtClean="0">
                <a:latin typeface="Comic Sans MS"/>
                <a:cs typeface="Comic Sans MS"/>
              </a:rPr>
              <a:t>Dissemination – </a:t>
            </a:r>
            <a:r>
              <a:rPr lang="en-US" dirty="0" err="1" smtClean="0">
                <a:latin typeface="Comic Sans MS"/>
                <a:cs typeface="Comic Sans MS"/>
              </a:rPr>
              <a:t>www.diversifyfish.eu</a:t>
            </a:r>
            <a:endParaRPr lang="en-US" dirty="0">
              <a:latin typeface="Comic Sans MS"/>
              <a:cs typeface="Comic Sans MS"/>
            </a:endParaRPr>
          </a:p>
        </p:txBody>
      </p:sp>
      <p:pic>
        <p:nvPicPr>
          <p:cNvPr id="4" name="Picture 3" descr="Screen Shot 2014-09-26 at 3.25.08 μ.μ.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6" t="13284" r="44728" b="37874"/>
          <a:stretch/>
        </p:blipFill>
        <p:spPr>
          <a:xfrm>
            <a:off x="107504" y="692696"/>
            <a:ext cx="5765122" cy="4463465"/>
          </a:xfrm>
          <a:prstGeom prst="rect">
            <a:avLst/>
          </a:prstGeom>
        </p:spPr>
      </p:pic>
      <p:pic>
        <p:nvPicPr>
          <p:cNvPr id="2" name="Picture 1" descr="Screen Shot 2014-09-26 at 3.24.58 μ.μ.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4" t="13368" r="44901" b="46744"/>
          <a:stretch/>
        </p:blipFill>
        <p:spPr>
          <a:xfrm>
            <a:off x="3707904" y="3284984"/>
            <a:ext cx="5328592" cy="340577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10DE72-058A-9E41-938C-A12534998E69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118622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88097" y="58580"/>
            <a:ext cx="4536231" cy="504800"/>
          </a:xfrm>
        </p:spPr>
        <p:txBody>
          <a:bodyPr/>
          <a:lstStyle/>
          <a:p>
            <a:r>
              <a:rPr lang="en-US" dirty="0" smtClean="0">
                <a:latin typeface="Comic Sans MS" charset="0"/>
                <a:cs typeface="Comic Sans MS" charset="0"/>
              </a:rPr>
              <a:t>Diversification Session</a:t>
            </a:r>
            <a:endParaRPr lang="en-US" dirty="0">
              <a:latin typeface="Comic Sans MS" charset="0"/>
              <a:cs typeface="Comic Sans MS" charset="0"/>
            </a:endParaRPr>
          </a:p>
        </p:txBody>
      </p:sp>
      <p:sp>
        <p:nvSpPr>
          <p:cNvPr id="29698" name="TextBox 13"/>
          <p:cNvSpPr txBox="1">
            <a:spLocks noChangeArrowheads="1"/>
          </p:cNvSpPr>
          <p:nvPr/>
        </p:nvSpPr>
        <p:spPr bwMode="auto">
          <a:xfrm>
            <a:off x="827088" y="1844824"/>
            <a:ext cx="80660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 dirty="0">
                <a:latin typeface="Comic Sans MS" charset="0"/>
                <a:cs typeface="Comic Sans MS" charset="0"/>
              </a:rPr>
              <a:t>Exploring the biological and socioeconomic potential of new/emerging candidate fish species for the expansion of the European aquaculture industry</a:t>
            </a:r>
          </a:p>
        </p:txBody>
      </p:sp>
      <p:sp>
        <p:nvSpPr>
          <p:cNvPr id="29699" name="Slide Number Placeholder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1ECE705-7A94-F44A-A252-9A97F07B021B}" type="slidenum">
              <a:rPr lang="en-US">
                <a:latin typeface="Comic Sans MS" charset="0"/>
                <a:cs typeface="Comic Sans MS" charset="0"/>
              </a:rPr>
              <a:pPr/>
              <a:t>19</a:t>
            </a:fld>
            <a:endParaRPr lang="en-US">
              <a:latin typeface="Comic Sans MS" charset="0"/>
              <a:cs typeface="Comic Sans MS" charset="0"/>
            </a:endParaRPr>
          </a:p>
        </p:txBody>
      </p:sp>
      <p:sp>
        <p:nvSpPr>
          <p:cNvPr id="29700" name="Rounded Rectangle 19"/>
          <p:cNvSpPr>
            <a:spLocks noChangeArrowheads="1"/>
          </p:cNvSpPr>
          <p:nvPr/>
        </p:nvSpPr>
        <p:spPr bwMode="auto">
          <a:xfrm>
            <a:off x="35892" y="5085184"/>
            <a:ext cx="3455988" cy="165735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9701" name="Picture 5" descr="amberja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74" y="6097588"/>
            <a:ext cx="1773238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7" descr="halibut_6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69" b="26138"/>
          <a:stretch>
            <a:fillRect/>
          </a:stretch>
        </p:blipFill>
        <p:spPr bwMode="auto">
          <a:xfrm>
            <a:off x="1420813" y="5594350"/>
            <a:ext cx="188595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8" descr="meagr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300" y="5160963"/>
            <a:ext cx="1311275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9" descr="mulle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965" y="6381750"/>
            <a:ext cx="904875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10" descr="pike perch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3" b="18668"/>
          <a:stretch>
            <a:fillRect/>
          </a:stretch>
        </p:blipFill>
        <p:spPr bwMode="auto">
          <a:xfrm>
            <a:off x="195263" y="5734050"/>
            <a:ext cx="1179512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Picture 11" descr="wreckfish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29" b="11359"/>
          <a:stretch>
            <a:fillRect/>
          </a:stretch>
        </p:blipFill>
        <p:spPr bwMode="auto">
          <a:xfrm>
            <a:off x="215875" y="5099050"/>
            <a:ext cx="1547813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7" name="TextBox 4"/>
          <p:cNvSpPr txBox="1">
            <a:spLocks noChangeArrowheads="1"/>
          </p:cNvSpPr>
          <p:nvPr/>
        </p:nvSpPr>
        <p:spPr bwMode="auto">
          <a:xfrm>
            <a:off x="4156075" y="5732463"/>
            <a:ext cx="48799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2000" b="1" dirty="0">
                <a:latin typeface="Comic Sans MS" charset="0"/>
                <a:cs typeface="Comic Sans MS" charset="0"/>
              </a:rPr>
              <a:t>Constantinos C Mylonas</a:t>
            </a:r>
          </a:p>
          <a:p>
            <a:pPr algn="r"/>
            <a:r>
              <a:rPr lang="en-US" sz="2000" b="1" dirty="0">
                <a:latin typeface="Comic Sans MS" charset="0"/>
                <a:cs typeface="Comic Sans MS" charset="0"/>
              </a:rPr>
              <a:t>Hellenic Center for Marine Research</a:t>
            </a:r>
          </a:p>
          <a:p>
            <a:pPr algn="r"/>
            <a:r>
              <a:rPr lang="en-US" sz="2000" b="1" dirty="0">
                <a:latin typeface="Comic Sans MS" charset="0"/>
                <a:cs typeface="Comic Sans MS" charset="0"/>
              </a:rPr>
              <a:t>Crete, Greece</a:t>
            </a:r>
          </a:p>
        </p:txBody>
      </p:sp>
      <p:pic>
        <p:nvPicPr>
          <p:cNvPr id="29708" name="Picture 5" descr="hcmr-LOGOS transparent.g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5013325"/>
            <a:ext cx="757237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709" name="Group 12"/>
          <p:cNvGrpSpPr>
            <a:grpSpLocks/>
          </p:cNvGrpSpPr>
          <p:nvPr/>
        </p:nvGrpSpPr>
        <p:grpSpPr bwMode="auto">
          <a:xfrm>
            <a:off x="1597025" y="3357116"/>
            <a:ext cx="6527800" cy="1079500"/>
            <a:chOff x="1763688" y="1628800"/>
            <a:chExt cx="6527964" cy="1080000"/>
          </a:xfrm>
        </p:grpSpPr>
        <p:sp>
          <p:nvSpPr>
            <p:cNvPr id="17" name="Text Box 1"/>
            <p:cNvSpPr txBox="1"/>
            <p:nvPr/>
          </p:nvSpPr>
          <p:spPr>
            <a:xfrm>
              <a:off x="4427580" y="1628800"/>
              <a:ext cx="2447987" cy="107682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srgbClr val="000000"/>
                  </a:solidFill>
                  <a:latin typeface="Cambria"/>
                  <a:ea typeface="ＭＳ 明朝"/>
                  <a:cs typeface="Times New Roman"/>
                </a:rPr>
                <a:t>Co-funded by the Seventh Framework </a:t>
              </a:r>
              <a:r>
                <a:rPr lang="en-US" sz="1600" b="1" dirty="0" err="1">
                  <a:solidFill>
                    <a:srgbClr val="000000"/>
                  </a:solidFill>
                  <a:latin typeface="Cambria"/>
                  <a:ea typeface="ＭＳ 明朝"/>
                  <a:cs typeface="Times New Roman"/>
                </a:rPr>
                <a:t>Programme</a:t>
              </a:r>
              <a:r>
                <a:rPr lang="en-US" sz="1600" b="1" dirty="0">
                  <a:solidFill>
                    <a:srgbClr val="000000"/>
                  </a:solidFill>
                  <a:latin typeface="Cambria"/>
                  <a:ea typeface="ＭＳ 明朝"/>
                  <a:cs typeface="Times New Roman"/>
                </a:rPr>
                <a:t> </a:t>
              </a:r>
              <a:endParaRPr lang="en-US" sz="1050" b="1" dirty="0">
                <a:latin typeface="Lucida Grande"/>
                <a:ea typeface="ＭＳ 明朝"/>
                <a:cs typeface="Times New Roman"/>
              </a:endParaRPr>
            </a:p>
            <a:p>
              <a:pPr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srgbClr val="000000"/>
                  </a:solidFill>
                  <a:latin typeface="Cambria"/>
                  <a:ea typeface="ＭＳ 明朝"/>
                  <a:cs typeface="Times New Roman"/>
                </a:rPr>
                <a:t>of the European Union</a:t>
              </a:r>
              <a:endParaRPr lang="en-US" sz="1050" b="1" dirty="0">
                <a:latin typeface="Lucida Grande"/>
                <a:ea typeface="ＭＳ 明朝"/>
                <a:cs typeface="Times New Roman"/>
              </a:endParaRPr>
            </a:p>
          </p:txBody>
        </p:sp>
        <p:pic>
          <p:nvPicPr>
            <p:cNvPr id="29712" name="Picture 2" descr="DIVERSIFY Logo full.jp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688" y="1628800"/>
              <a:ext cx="2655737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3" name="Picture 3" descr="flag_white_high.jp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0232" y="1628800"/>
              <a:ext cx="1631420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" name="Picture 19" descr="ae14.gi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4" y="44624"/>
            <a:ext cx="2736000" cy="136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155420310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00113" y="115888"/>
            <a:ext cx="7993062" cy="457200"/>
          </a:xfrm>
        </p:spPr>
        <p:txBody>
          <a:bodyPr/>
          <a:lstStyle/>
          <a:p>
            <a:r>
              <a:rPr lang="en-US">
                <a:latin typeface="Comic Sans MS"/>
                <a:cs typeface="Comic Sans MS"/>
              </a:rPr>
              <a:t>KBBE-2013-07-GA 603121 DIVERSIFY</a:t>
            </a:r>
          </a:p>
        </p:txBody>
      </p:sp>
      <p:sp>
        <p:nvSpPr>
          <p:cNvPr id="31746" name="TextBox 13"/>
          <p:cNvSpPr txBox="1">
            <a:spLocks noChangeArrowheads="1"/>
          </p:cNvSpPr>
          <p:nvPr/>
        </p:nvSpPr>
        <p:spPr bwMode="auto">
          <a:xfrm>
            <a:off x="539552" y="1330116"/>
            <a:ext cx="8496944" cy="3683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40000"/>
              </a:lnSpc>
              <a:buFont typeface="Wingdings" charset="0"/>
              <a:buChar char="Ø"/>
            </a:pPr>
            <a:r>
              <a:rPr lang="en-US" sz="2800" b="1" dirty="0" smtClean="0">
                <a:latin typeface="Arial"/>
                <a:cs typeface="Arial"/>
              </a:rPr>
              <a:t>Duration = </a:t>
            </a:r>
            <a:r>
              <a:rPr lang="el-GR" sz="2800" b="1" dirty="0" smtClean="0">
                <a:latin typeface="Arial"/>
                <a:cs typeface="Arial"/>
              </a:rPr>
              <a:t>5</a:t>
            </a:r>
            <a:r>
              <a:rPr lang="en-US" sz="2800" b="1" dirty="0" smtClean="0">
                <a:latin typeface="Arial"/>
                <a:cs typeface="Arial"/>
              </a:rPr>
              <a:t> </a:t>
            </a:r>
            <a:r>
              <a:rPr lang="el-GR" sz="2800" b="1" dirty="0" smtClean="0">
                <a:latin typeface="Arial"/>
                <a:cs typeface="Arial"/>
              </a:rPr>
              <a:t>year</a:t>
            </a:r>
            <a:r>
              <a:rPr lang="en-US" sz="2800" b="1" dirty="0" smtClean="0">
                <a:latin typeface="Arial"/>
                <a:cs typeface="Arial"/>
              </a:rPr>
              <a:t>s (2014-2018)</a:t>
            </a:r>
          </a:p>
          <a:p>
            <a:pPr>
              <a:lnSpc>
                <a:spcPct val="140000"/>
              </a:lnSpc>
              <a:buFont typeface="Wingdings" charset="0"/>
              <a:buChar char="Ø"/>
            </a:pPr>
            <a:r>
              <a:rPr lang="en-US" sz="2800" b="1" dirty="0" smtClean="0">
                <a:latin typeface="Arial"/>
                <a:cs typeface="Arial"/>
              </a:rPr>
              <a:t>B</a:t>
            </a:r>
            <a:r>
              <a:rPr lang="el-GR" sz="2800" b="1" dirty="0" smtClean="0">
                <a:latin typeface="Arial"/>
                <a:cs typeface="Arial"/>
              </a:rPr>
              <a:t>udget</a:t>
            </a:r>
            <a:r>
              <a:rPr lang="en-US" sz="2800" b="1" dirty="0" smtClean="0">
                <a:latin typeface="Arial"/>
                <a:cs typeface="Arial"/>
              </a:rPr>
              <a:t> = €</a:t>
            </a:r>
            <a:r>
              <a:rPr lang="el-GR" sz="2800" b="1" dirty="0" smtClean="0">
                <a:latin typeface="Arial"/>
                <a:cs typeface="Arial"/>
              </a:rPr>
              <a:t>11,8 million</a:t>
            </a:r>
            <a:endParaRPr lang="en-US" sz="2800" b="1" dirty="0">
              <a:latin typeface="Arial"/>
              <a:cs typeface="Arial"/>
            </a:endParaRPr>
          </a:p>
          <a:p>
            <a:pPr>
              <a:lnSpc>
                <a:spcPct val="140000"/>
              </a:lnSpc>
              <a:buFont typeface="Wingdings" charset="0"/>
              <a:buChar char="Ø"/>
            </a:pPr>
            <a:r>
              <a:rPr lang="en-US" sz="2800" b="1" dirty="0">
                <a:latin typeface="Arial"/>
                <a:cs typeface="Arial"/>
              </a:rPr>
              <a:t>L</a:t>
            </a:r>
            <a:r>
              <a:rPr lang="el-GR" sz="2800" b="1" dirty="0" smtClean="0">
                <a:latin typeface="Arial"/>
                <a:cs typeface="Arial"/>
              </a:rPr>
              <a:t>argest </a:t>
            </a:r>
            <a:r>
              <a:rPr lang="en-US" sz="2800" b="1" dirty="0" smtClean="0">
                <a:latin typeface="Arial"/>
                <a:cs typeface="Arial"/>
              </a:rPr>
              <a:t>A</a:t>
            </a:r>
            <a:r>
              <a:rPr lang="el-GR" sz="2800" b="1" dirty="0" smtClean="0">
                <a:latin typeface="Arial"/>
                <a:cs typeface="Arial"/>
              </a:rPr>
              <a:t>quaculture research </a:t>
            </a:r>
            <a:r>
              <a:rPr lang="el-GR" sz="2800" b="1" dirty="0">
                <a:latin typeface="Arial"/>
                <a:cs typeface="Arial"/>
              </a:rPr>
              <a:t>project </a:t>
            </a:r>
            <a:r>
              <a:rPr lang="el-GR" sz="2800" b="1" dirty="0" smtClean="0">
                <a:latin typeface="Arial"/>
                <a:cs typeface="Arial"/>
              </a:rPr>
              <a:t>funded </a:t>
            </a:r>
            <a:r>
              <a:rPr lang="el-GR" sz="2800" b="1" dirty="0">
                <a:latin typeface="Arial"/>
                <a:cs typeface="Arial"/>
              </a:rPr>
              <a:t>by the European </a:t>
            </a:r>
            <a:r>
              <a:rPr lang="el-GR" sz="2800" b="1" dirty="0" smtClean="0">
                <a:latin typeface="Arial"/>
                <a:cs typeface="Arial"/>
              </a:rPr>
              <a:t>Commission</a:t>
            </a:r>
            <a:r>
              <a:rPr lang="en-US" sz="2800" b="1" dirty="0" smtClean="0">
                <a:latin typeface="Arial"/>
                <a:cs typeface="Arial"/>
              </a:rPr>
              <a:t> to date</a:t>
            </a:r>
            <a:endParaRPr lang="en-US" sz="2800" b="1" dirty="0">
              <a:latin typeface="Arial"/>
              <a:cs typeface="Arial"/>
            </a:endParaRPr>
          </a:p>
          <a:p>
            <a:pPr>
              <a:lnSpc>
                <a:spcPct val="140000"/>
              </a:lnSpc>
              <a:buFont typeface="Wingdings" charset="0"/>
              <a:buChar char="Ø"/>
            </a:pPr>
            <a:r>
              <a:rPr lang="el-GR" sz="2800" b="1" dirty="0" smtClean="0">
                <a:latin typeface="Arial"/>
                <a:cs typeface="Arial"/>
              </a:rPr>
              <a:t>Institute of Marine Biology, Biotechnology and Aquaculture</a:t>
            </a:r>
            <a:r>
              <a:rPr lang="en-US" sz="2800" b="1" dirty="0" smtClean="0">
                <a:latin typeface="Arial"/>
                <a:cs typeface="Arial"/>
              </a:rPr>
              <a:t>, Crete (HCMR) coordinator</a:t>
            </a:r>
          </a:p>
        </p:txBody>
      </p:sp>
      <p:sp>
        <p:nvSpPr>
          <p:cNvPr id="31747" name="Slide Number Placeholder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C806466-F958-7D44-BB54-9326CAFA1AB6}" type="slidenum">
              <a:rPr lang="en-US"/>
              <a:pPr/>
              <a:t>2</a:t>
            </a:fld>
            <a:endParaRPr lang="en-US"/>
          </a:p>
        </p:txBody>
      </p:sp>
      <p:pic>
        <p:nvPicPr>
          <p:cNvPr id="2" name="Picture 1" descr="DSC_065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5085184"/>
            <a:ext cx="9072000" cy="1738800"/>
          </a:xfrm>
          <a:prstGeom prst="rect">
            <a:avLst/>
          </a:prstGeom>
        </p:spPr>
      </p:pic>
      <p:pic>
        <p:nvPicPr>
          <p:cNvPr id="6" name="Picture 5" descr="hcmr-LOGOS transparent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460" y="44624"/>
            <a:ext cx="757237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00113" y="115888"/>
            <a:ext cx="7993062" cy="457200"/>
          </a:xfrm>
        </p:spPr>
        <p:txBody>
          <a:bodyPr/>
          <a:lstStyle/>
          <a:p>
            <a:r>
              <a:rPr lang="en-US" dirty="0" smtClean="0">
                <a:latin typeface="Comic Sans MS"/>
                <a:cs typeface="Comic Sans MS"/>
              </a:rPr>
              <a:t>Objectives of DIVERSIFY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31746" name="TextBox 13"/>
          <p:cNvSpPr txBox="1">
            <a:spLocks noChangeArrowheads="1"/>
          </p:cNvSpPr>
          <p:nvPr/>
        </p:nvSpPr>
        <p:spPr bwMode="auto">
          <a:xfrm>
            <a:off x="539552" y="1628800"/>
            <a:ext cx="8496944" cy="3079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40000"/>
              </a:lnSpc>
              <a:buFont typeface="Wingdings" charset="0"/>
              <a:buChar char="Ø"/>
            </a:pPr>
            <a:r>
              <a:rPr lang="en-US" sz="2800" b="1" dirty="0" smtClean="0">
                <a:latin typeface="Arial"/>
                <a:cs typeface="Arial"/>
              </a:rPr>
              <a:t>Enhancing the European Union aquaculture production by removing production bottlenecks of new/emerging species, producing new products and developing new markets</a:t>
            </a:r>
          </a:p>
        </p:txBody>
      </p:sp>
      <p:sp>
        <p:nvSpPr>
          <p:cNvPr id="31747" name="Slide Number Placeholder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C806466-F958-7D44-BB54-9326CAFA1AB6}" type="slidenum">
              <a:rPr lang="en-US"/>
              <a:pPr/>
              <a:t>3</a:t>
            </a:fld>
            <a:endParaRPr lang="en-US"/>
          </a:p>
        </p:txBody>
      </p:sp>
      <p:pic>
        <p:nvPicPr>
          <p:cNvPr id="2" name="Picture 1" descr="DSC_065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4" y="5085184"/>
            <a:ext cx="9072000" cy="1738800"/>
          </a:xfrm>
          <a:prstGeom prst="rect">
            <a:avLst/>
          </a:prstGeom>
        </p:spPr>
      </p:pic>
      <p:pic>
        <p:nvPicPr>
          <p:cNvPr id="6" name="Picture 5" descr="hcmr-LOGOS transparent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460" y="44624"/>
            <a:ext cx="757237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3542400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00113" y="115888"/>
            <a:ext cx="7993062" cy="457200"/>
          </a:xfrm>
        </p:spPr>
        <p:txBody>
          <a:bodyPr/>
          <a:lstStyle/>
          <a:p>
            <a:r>
              <a:rPr lang="en-US" dirty="0" smtClean="0">
                <a:latin typeface="Comic Sans MS"/>
                <a:cs typeface="Comic Sans MS"/>
              </a:rPr>
              <a:t>Seafood consumption in the world/EU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31746" name="TextBox 13"/>
          <p:cNvSpPr txBox="1">
            <a:spLocks noChangeArrowheads="1"/>
          </p:cNvSpPr>
          <p:nvPr/>
        </p:nvSpPr>
        <p:spPr bwMode="auto">
          <a:xfrm>
            <a:off x="539552" y="1573318"/>
            <a:ext cx="8496944" cy="247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40000"/>
              </a:lnSpc>
              <a:buFont typeface="Wingdings" charset="0"/>
              <a:buChar char="Ø"/>
            </a:pPr>
            <a:r>
              <a:rPr lang="en-US" sz="2800" b="1" dirty="0" smtClean="0">
                <a:latin typeface="Arial"/>
                <a:cs typeface="Arial"/>
              </a:rPr>
              <a:t>50% of seafood worldwide from Aquaculture (</a:t>
            </a:r>
            <a:r>
              <a:rPr lang="en-US" sz="2800" b="1" dirty="0" err="1" smtClean="0">
                <a:latin typeface="Arial"/>
                <a:cs typeface="Arial"/>
              </a:rPr>
              <a:t>vs</a:t>
            </a:r>
            <a:r>
              <a:rPr lang="en-US" sz="2800" b="1" dirty="0" smtClean="0">
                <a:latin typeface="Arial"/>
                <a:cs typeface="Arial"/>
              </a:rPr>
              <a:t> wild Fisheries)</a:t>
            </a:r>
          </a:p>
          <a:p>
            <a:pPr>
              <a:lnSpc>
                <a:spcPct val="140000"/>
              </a:lnSpc>
              <a:buFont typeface="Wingdings" charset="0"/>
              <a:buChar char="Ø"/>
            </a:pPr>
            <a:r>
              <a:rPr lang="en-US" sz="2800" b="1" dirty="0" smtClean="0">
                <a:latin typeface="Arial"/>
                <a:cs typeface="Arial"/>
              </a:rPr>
              <a:t>10% of seafood in the EU from Aquaculture</a:t>
            </a:r>
          </a:p>
          <a:p>
            <a:pPr>
              <a:lnSpc>
                <a:spcPct val="140000"/>
              </a:lnSpc>
              <a:buFont typeface="Wingdings" charset="0"/>
              <a:buChar char="Ø"/>
            </a:pPr>
            <a:r>
              <a:rPr lang="en-US" sz="2800" b="1" dirty="0" smtClean="0">
                <a:latin typeface="Arial"/>
                <a:cs typeface="Arial"/>
              </a:rPr>
              <a:t>65% of seafood in the EU imported!!!!</a:t>
            </a:r>
          </a:p>
        </p:txBody>
      </p:sp>
      <p:sp>
        <p:nvSpPr>
          <p:cNvPr id="31747" name="Slide Number Placeholder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C806466-F958-7D44-BB54-9326CAFA1AB6}" type="slidenum">
              <a:rPr lang="en-US"/>
              <a:pPr/>
              <a:t>4</a:t>
            </a:fld>
            <a:endParaRPr lang="en-US"/>
          </a:p>
        </p:txBody>
      </p:sp>
      <p:pic>
        <p:nvPicPr>
          <p:cNvPr id="2" name="Picture 1" descr="DSC_065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4" y="5060776"/>
            <a:ext cx="9072000" cy="1738800"/>
          </a:xfrm>
          <a:prstGeom prst="rect">
            <a:avLst/>
          </a:prstGeom>
        </p:spPr>
      </p:pic>
      <p:pic>
        <p:nvPicPr>
          <p:cNvPr id="6" name="Picture 5" descr="hcmr-LOGOS transparent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460" y="44624"/>
            <a:ext cx="757237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creen Shot 2014-09-26 at 10.05.36 π.μ.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9" t="10489" r="52533" b="25065"/>
          <a:stretch/>
        </p:blipFill>
        <p:spPr>
          <a:xfrm>
            <a:off x="1691679" y="4968552"/>
            <a:ext cx="1708835" cy="184482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339752" y="4077072"/>
            <a:ext cx="6408712" cy="1200328"/>
            <a:chOff x="3419872" y="4532928"/>
            <a:chExt cx="6408712" cy="1200328"/>
          </a:xfrm>
        </p:grpSpPr>
        <p:sp>
          <p:nvSpPr>
            <p:cNvPr id="5" name="TextBox 4"/>
            <p:cNvSpPr txBox="1"/>
            <p:nvPr/>
          </p:nvSpPr>
          <p:spPr>
            <a:xfrm>
              <a:off x="4716016" y="4532928"/>
              <a:ext cx="5112568" cy="1200328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>
                      <a:lumMod val="85000"/>
                    </a:schemeClr>
                  </a:solidFill>
                  <a:latin typeface="Comic Sans MS"/>
                  <a:cs typeface="Comic Sans MS"/>
                </a:rPr>
                <a:t>Strong interest by the European Commission to increase EU aquaculture production</a:t>
              </a:r>
              <a:endParaRPr lang="en-US" b="1" dirty="0">
                <a:solidFill>
                  <a:schemeClr val="bg1">
                    <a:lumMod val="85000"/>
                  </a:schemeClr>
                </a:solidFill>
                <a:latin typeface="Comic Sans MS"/>
                <a:cs typeface="Comic Sans MS"/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 bwMode="auto">
            <a:xfrm>
              <a:off x="3419872" y="5157192"/>
              <a:ext cx="936104" cy="0"/>
            </a:xfrm>
            <a:prstGeom prst="straightConnector1">
              <a:avLst/>
            </a:prstGeom>
            <a:solidFill>
              <a:schemeClr val="accent1"/>
            </a:solidFill>
            <a:ln w="50800" cap="flat" cmpd="sng" algn="ctr">
              <a:solidFill>
                <a:srgbClr val="4F81BD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pic>
        <p:nvPicPr>
          <p:cNvPr id="7" name="Picture 6" descr="Screen Shot 2014-10-07 at 4.09.26 μ.μ.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20" t="12095" r="24249" b="8358"/>
          <a:stretch/>
        </p:blipFill>
        <p:spPr>
          <a:xfrm>
            <a:off x="32863" y="4320640"/>
            <a:ext cx="1730825" cy="247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974332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00113" y="115888"/>
            <a:ext cx="7993062" cy="457200"/>
          </a:xfrm>
        </p:spPr>
        <p:txBody>
          <a:bodyPr/>
          <a:lstStyle/>
          <a:p>
            <a:r>
              <a:rPr lang="en-US" dirty="0" smtClean="0">
                <a:latin typeface="Comic Sans MS"/>
                <a:cs typeface="Comic Sans MS"/>
              </a:rPr>
              <a:t>Problems with </a:t>
            </a:r>
            <a:r>
              <a:rPr lang="en-US" dirty="0">
                <a:latin typeface="Comic Sans MS"/>
                <a:cs typeface="Comic Sans MS"/>
              </a:rPr>
              <a:t>M</a:t>
            </a:r>
            <a:r>
              <a:rPr lang="en-US" dirty="0" smtClean="0">
                <a:latin typeface="Comic Sans MS"/>
                <a:cs typeface="Comic Sans MS"/>
              </a:rPr>
              <a:t>editerranean species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31746" name="TextBox 13"/>
          <p:cNvSpPr txBox="1">
            <a:spLocks noChangeArrowheads="1"/>
          </p:cNvSpPr>
          <p:nvPr/>
        </p:nvSpPr>
        <p:spPr bwMode="auto">
          <a:xfrm>
            <a:off x="323528" y="2708920"/>
            <a:ext cx="8712968" cy="247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457200" indent="-457200">
              <a:lnSpc>
                <a:spcPct val="140000"/>
              </a:lnSpc>
              <a:buFont typeface="Wingdings" charset="2"/>
              <a:buChar char="Ø"/>
            </a:pPr>
            <a:r>
              <a:rPr lang="en-GB" sz="2800" b="1" dirty="0" smtClean="0"/>
              <a:t>Consumers prefer fillets, steaks, ready-to-cook</a:t>
            </a:r>
          </a:p>
          <a:p>
            <a:pPr marL="457200" indent="-457200">
              <a:lnSpc>
                <a:spcPct val="140000"/>
              </a:lnSpc>
              <a:buFont typeface="Wingdings" charset="2"/>
              <a:buChar char="Ø"/>
            </a:pPr>
            <a:r>
              <a:rPr lang="en-GB" sz="2800" b="1" dirty="0"/>
              <a:t>Small, plate size (difficult to prepare, bones)</a:t>
            </a:r>
          </a:p>
          <a:p>
            <a:pPr marL="457200" indent="-457200">
              <a:lnSpc>
                <a:spcPct val="140000"/>
              </a:lnSpc>
              <a:buFont typeface="Wingdings" charset="2"/>
              <a:buChar char="Ø"/>
            </a:pPr>
            <a:r>
              <a:rPr lang="en-GB" sz="2800" b="1" dirty="0"/>
              <a:t>Larger fish more expensive to grow (3 y !!!!)</a:t>
            </a:r>
          </a:p>
          <a:p>
            <a:pPr marL="457200" indent="-457200">
              <a:lnSpc>
                <a:spcPct val="140000"/>
              </a:lnSpc>
              <a:buFont typeface="Wingdings" charset="2"/>
              <a:buChar char="Ø"/>
            </a:pPr>
            <a:endParaRPr lang="en-GB" sz="2800" dirty="0"/>
          </a:p>
        </p:txBody>
      </p:sp>
      <p:sp>
        <p:nvSpPr>
          <p:cNvPr id="31747" name="Slide Number Placeholder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C806466-F958-7D44-BB54-9326CAFA1AB6}" type="slidenum">
              <a:rPr lang="en-US"/>
              <a:pPr/>
              <a:t>5</a:t>
            </a:fld>
            <a:endParaRPr lang="en-US"/>
          </a:p>
        </p:txBody>
      </p:sp>
      <p:pic>
        <p:nvPicPr>
          <p:cNvPr id="6" name="Picture 5" descr="hcmr-LOGOS transparent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460" y="44624"/>
            <a:ext cx="757237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IMG_248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484784"/>
            <a:ext cx="1547812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IMG_251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869160"/>
            <a:ext cx="2520280" cy="1680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Dilab_u8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484784"/>
            <a:ext cx="2148948" cy="1024108"/>
          </a:xfrm>
          <a:prstGeom prst="rect">
            <a:avLst/>
          </a:prstGeom>
        </p:spPr>
      </p:pic>
      <p:pic>
        <p:nvPicPr>
          <p:cNvPr id="4" name="Picture 3" descr="Sparus_aurata.bmp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67"/>
          <a:stretch/>
        </p:blipFill>
        <p:spPr>
          <a:xfrm>
            <a:off x="5580112" y="1484784"/>
            <a:ext cx="2016224" cy="1034410"/>
          </a:xfrm>
          <a:prstGeom prst="rect">
            <a:avLst/>
          </a:prstGeom>
        </p:spPr>
      </p:pic>
      <p:pic>
        <p:nvPicPr>
          <p:cNvPr id="5" name="Picture 4" descr="DSC00774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869160"/>
            <a:ext cx="2256256" cy="1692192"/>
          </a:xfrm>
          <a:prstGeom prst="rect">
            <a:avLst/>
          </a:prstGeom>
        </p:spPr>
      </p:pic>
      <p:pic>
        <p:nvPicPr>
          <p:cNvPr id="7" name="Picture 6" descr="DSC00745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4869160"/>
            <a:ext cx="2256000" cy="16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941775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00113" y="115888"/>
            <a:ext cx="7993062" cy="457200"/>
          </a:xfrm>
        </p:spPr>
        <p:txBody>
          <a:bodyPr/>
          <a:lstStyle/>
          <a:p>
            <a:r>
              <a:rPr lang="en-US" dirty="0" smtClean="0">
                <a:latin typeface="Comic Sans MS"/>
                <a:cs typeface="Comic Sans MS"/>
              </a:rPr>
              <a:t>Choice of new/emerging species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31746" name="TextBox 13"/>
          <p:cNvSpPr txBox="1">
            <a:spLocks noChangeArrowheads="1"/>
          </p:cNvSpPr>
          <p:nvPr/>
        </p:nvSpPr>
        <p:spPr bwMode="auto">
          <a:xfrm>
            <a:off x="107504" y="1573318"/>
            <a:ext cx="8964488" cy="3683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457200" indent="-457200">
              <a:lnSpc>
                <a:spcPct val="140000"/>
              </a:lnSpc>
              <a:buFont typeface="Wingdings" charset="2"/>
              <a:buChar char="Ø"/>
            </a:pPr>
            <a:r>
              <a:rPr lang="en-GB" sz="2800" b="1" dirty="0"/>
              <a:t>m</a:t>
            </a:r>
            <a:r>
              <a:rPr lang="en-GB" sz="2800" b="1" dirty="0" smtClean="0"/>
              <a:t>eagre</a:t>
            </a:r>
            <a:r>
              <a:rPr lang="el-GR" sz="2800" b="1" dirty="0" smtClean="0"/>
              <a:t> 23%</a:t>
            </a:r>
            <a:r>
              <a:rPr lang="en-GB" sz="2800" dirty="0" smtClean="0"/>
              <a:t> (</a:t>
            </a:r>
            <a:r>
              <a:rPr lang="en-GB" sz="2800" i="1" dirty="0" smtClean="0"/>
              <a:t>warm water, marine</a:t>
            </a:r>
            <a:r>
              <a:rPr lang="en-GB" sz="2800" dirty="0" smtClean="0"/>
              <a:t>)</a:t>
            </a:r>
            <a:endParaRPr lang="en-GB" sz="2800" dirty="0"/>
          </a:p>
          <a:p>
            <a:pPr marL="457200" indent="-457200">
              <a:lnSpc>
                <a:spcPct val="140000"/>
              </a:lnSpc>
              <a:buFont typeface="Wingdings" charset="2"/>
              <a:buChar char="Ø"/>
            </a:pPr>
            <a:r>
              <a:rPr lang="en-GB" sz="2800" b="1" dirty="0"/>
              <a:t>greater amberjack</a:t>
            </a:r>
            <a:r>
              <a:rPr lang="en-GB" sz="2800" dirty="0"/>
              <a:t> </a:t>
            </a:r>
            <a:r>
              <a:rPr lang="el-GR" sz="2800" dirty="0" smtClean="0"/>
              <a:t> </a:t>
            </a:r>
            <a:r>
              <a:rPr lang="el-GR" sz="2800" b="1" dirty="0" smtClean="0"/>
              <a:t>31%</a:t>
            </a:r>
            <a:r>
              <a:rPr lang="el-GR" sz="2800" dirty="0" smtClean="0"/>
              <a:t> </a:t>
            </a:r>
            <a:r>
              <a:rPr lang="en-GB" sz="2800" dirty="0" smtClean="0"/>
              <a:t>(</a:t>
            </a:r>
            <a:r>
              <a:rPr lang="en-GB" sz="2800" i="1" dirty="0" smtClean="0"/>
              <a:t>warm water</a:t>
            </a:r>
            <a:r>
              <a:rPr lang="en-GB" sz="2800" i="1" dirty="0"/>
              <a:t>, marine</a:t>
            </a:r>
            <a:r>
              <a:rPr lang="en-GB" sz="2800" dirty="0" smtClean="0"/>
              <a:t>)</a:t>
            </a:r>
            <a:endParaRPr lang="en-GB" sz="2800" dirty="0"/>
          </a:p>
          <a:p>
            <a:pPr marL="457200" indent="-457200">
              <a:lnSpc>
                <a:spcPct val="140000"/>
              </a:lnSpc>
              <a:buFont typeface="Wingdings" charset="2"/>
              <a:buChar char="Ø"/>
            </a:pPr>
            <a:r>
              <a:rPr lang="en-GB" sz="2800" b="1" dirty="0" err="1"/>
              <a:t>w</a:t>
            </a:r>
            <a:r>
              <a:rPr lang="en-GB" sz="2800" b="1" dirty="0" err="1" smtClean="0"/>
              <a:t>reckfish</a:t>
            </a:r>
            <a:r>
              <a:rPr lang="el-GR" sz="2800" b="1" dirty="0" smtClean="0"/>
              <a:t> 7%</a:t>
            </a:r>
            <a:r>
              <a:rPr lang="en-GB" sz="2800" dirty="0" smtClean="0"/>
              <a:t> (</a:t>
            </a:r>
            <a:r>
              <a:rPr lang="en-GB" sz="2800" i="1" dirty="0" smtClean="0"/>
              <a:t>cool water, </a:t>
            </a:r>
            <a:r>
              <a:rPr lang="en-GB" sz="2800" i="1" dirty="0"/>
              <a:t>marine</a:t>
            </a:r>
            <a:r>
              <a:rPr lang="en-GB" sz="2800" dirty="0" smtClean="0"/>
              <a:t>)</a:t>
            </a:r>
            <a:endParaRPr lang="en-GB" sz="2800" dirty="0"/>
          </a:p>
          <a:p>
            <a:pPr marL="457200" indent="-457200">
              <a:lnSpc>
                <a:spcPct val="140000"/>
              </a:lnSpc>
              <a:buFont typeface="Wingdings" charset="2"/>
              <a:buChar char="Ø"/>
            </a:pPr>
            <a:r>
              <a:rPr lang="en-GB" sz="2800" b="1" dirty="0"/>
              <a:t>Atlantic</a:t>
            </a:r>
            <a:r>
              <a:rPr lang="en-GB" sz="2800" dirty="0"/>
              <a:t> </a:t>
            </a:r>
            <a:r>
              <a:rPr lang="en-GB" sz="2800" b="1" dirty="0" smtClean="0"/>
              <a:t>halibut</a:t>
            </a:r>
            <a:r>
              <a:rPr lang="el-GR" sz="2800" b="1" dirty="0" smtClean="0"/>
              <a:t> 13%</a:t>
            </a:r>
            <a:r>
              <a:rPr lang="en-GB" sz="2800" dirty="0" smtClean="0"/>
              <a:t> (</a:t>
            </a:r>
            <a:r>
              <a:rPr lang="en-GB" sz="2800" i="1" dirty="0" smtClean="0"/>
              <a:t>cold water, </a:t>
            </a:r>
            <a:r>
              <a:rPr lang="en-GB" sz="2800" i="1" dirty="0"/>
              <a:t>marine</a:t>
            </a:r>
            <a:r>
              <a:rPr lang="en-GB" sz="2800" dirty="0" smtClean="0"/>
              <a:t>)</a:t>
            </a:r>
            <a:endParaRPr lang="en-GB" sz="2800" dirty="0"/>
          </a:p>
          <a:p>
            <a:pPr marL="457200" indent="-457200">
              <a:lnSpc>
                <a:spcPct val="140000"/>
              </a:lnSpc>
              <a:buFont typeface="Wingdings" charset="2"/>
              <a:buChar char="Ø"/>
            </a:pPr>
            <a:r>
              <a:rPr lang="en-GB" sz="2800" b="1" dirty="0"/>
              <a:t>grey </a:t>
            </a:r>
            <a:r>
              <a:rPr lang="en-GB" sz="2800" b="1" dirty="0" smtClean="0"/>
              <a:t>mullet</a:t>
            </a:r>
            <a:r>
              <a:rPr lang="el-GR" sz="2800" b="1" dirty="0" smtClean="0"/>
              <a:t> 11%</a:t>
            </a:r>
            <a:r>
              <a:rPr lang="en-GB" sz="2800" dirty="0" smtClean="0"/>
              <a:t> (</a:t>
            </a:r>
            <a:r>
              <a:rPr lang="en-GB" sz="2800" i="1" dirty="0"/>
              <a:t>warm water, </a:t>
            </a:r>
            <a:r>
              <a:rPr lang="en-GB" sz="2800" i="1" dirty="0" smtClean="0"/>
              <a:t>marine, herbivorous</a:t>
            </a:r>
            <a:r>
              <a:rPr lang="en-GB" sz="2800" dirty="0" smtClean="0"/>
              <a:t>)</a:t>
            </a:r>
            <a:endParaRPr lang="en-GB" sz="2800" dirty="0"/>
          </a:p>
          <a:p>
            <a:pPr marL="457200" indent="-457200">
              <a:lnSpc>
                <a:spcPct val="140000"/>
              </a:lnSpc>
              <a:buFont typeface="Wingdings" charset="2"/>
              <a:buChar char="Ø"/>
            </a:pPr>
            <a:r>
              <a:rPr lang="en-GB" sz="2800" b="1" dirty="0"/>
              <a:t>p</a:t>
            </a:r>
            <a:r>
              <a:rPr lang="en-GB" sz="2800" b="1" dirty="0" smtClean="0"/>
              <a:t>ikeperch</a:t>
            </a:r>
            <a:r>
              <a:rPr lang="el-GR" sz="2800" b="1" dirty="0" smtClean="0"/>
              <a:t> 14%</a:t>
            </a:r>
            <a:r>
              <a:rPr lang="el-GR" sz="2800" dirty="0"/>
              <a:t> </a:t>
            </a:r>
            <a:r>
              <a:rPr lang="en-GB" sz="2800" dirty="0" smtClean="0"/>
              <a:t>(</a:t>
            </a:r>
            <a:r>
              <a:rPr lang="en-GB" sz="2800" i="1" dirty="0" smtClean="0"/>
              <a:t>fresh water, RAS</a:t>
            </a:r>
            <a:r>
              <a:rPr lang="en-GB" sz="2800" dirty="0" smtClean="0"/>
              <a:t>)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31747" name="Slide Number Placeholder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C806466-F958-7D44-BB54-9326CAFA1AB6}" type="slidenum">
              <a:rPr lang="en-US"/>
              <a:pPr/>
              <a:t>6</a:t>
            </a:fld>
            <a:endParaRPr lang="en-US"/>
          </a:p>
        </p:txBody>
      </p:sp>
      <p:pic>
        <p:nvPicPr>
          <p:cNvPr id="6" name="Picture 5" descr="hcmr-LOGOS transparent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460" y="44624"/>
            <a:ext cx="757237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47144" y="5580034"/>
            <a:ext cx="1311275" cy="760413"/>
            <a:chOff x="4052888" y="5870575"/>
            <a:chExt cx="1311275" cy="760413"/>
          </a:xfrm>
        </p:grpSpPr>
        <p:pic>
          <p:nvPicPr>
            <p:cNvPr id="14" name="Picture 8" descr="meagre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2888" y="5870575"/>
              <a:ext cx="1311275" cy="446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21"/>
            <p:cNvSpPr txBox="1">
              <a:spLocks noChangeArrowheads="1"/>
            </p:cNvSpPr>
            <p:nvPr/>
          </p:nvSpPr>
          <p:spPr bwMode="auto">
            <a:xfrm>
              <a:off x="4187031" y="6324600"/>
              <a:ext cx="1042988" cy="306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GB" sz="700" b="1">
                  <a:solidFill>
                    <a:srgbClr val="000000"/>
                  </a:solidFill>
                </a:rPr>
                <a:t>meagre</a:t>
              </a:r>
              <a:r>
                <a:rPr lang="en-GB" sz="700">
                  <a:solidFill>
                    <a:srgbClr val="000000"/>
                  </a:solidFill>
                </a:rPr>
                <a:t> </a:t>
              </a:r>
            </a:p>
            <a:p>
              <a:pPr algn="ctr" eaLnBrk="1" hangingPunct="1"/>
              <a:r>
                <a:rPr lang="en-GB" sz="700">
                  <a:solidFill>
                    <a:srgbClr val="000000"/>
                  </a:solidFill>
                </a:rPr>
                <a:t>(</a:t>
              </a:r>
              <a:r>
                <a:rPr lang="en-GB" sz="700" i="1">
                  <a:solidFill>
                    <a:srgbClr val="000000"/>
                  </a:solidFill>
                </a:rPr>
                <a:t>Argyrosomus regius</a:t>
              </a:r>
              <a:r>
                <a:rPr lang="en-GB" sz="700">
                  <a:solidFill>
                    <a:srgbClr val="000000"/>
                  </a:solidFill>
                </a:rPr>
                <a:t>)</a:t>
              </a:r>
              <a:r>
                <a:rPr lang="en-US" sz="700">
                  <a:solidFill>
                    <a:srgbClr val="000000"/>
                  </a:solidFill>
                </a:rPr>
                <a:t> 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542259" y="5796058"/>
            <a:ext cx="1773237" cy="917575"/>
            <a:chOff x="2293938" y="5805488"/>
            <a:chExt cx="1773237" cy="917575"/>
          </a:xfrm>
        </p:grpSpPr>
        <p:pic>
          <p:nvPicPr>
            <p:cNvPr id="12" name="Picture 5" descr="amberjack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3938" y="5805488"/>
              <a:ext cx="1773237" cy="622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Box 22"/>
            <p:cNvSpPr txBox="1">
              <a:spLocks noChangeArrowheads="1"/>
            </p:cNvSpPr>
            <p:nvPr/>
          </p:nvSpPr>
          <p:spPr bwMode="auto">
            <a:xfrm>
              <a:off x="2701131" y="6415088"/>
              <a:ext cx="95885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GB" sz="700" b="1"/>
                <a:t>greater amberjack</a:t>
              </a:r>
              <a:r>
                <a:rPr lang="en-GB" sz="700"/>
                <a:t> </a:t>
              </a:r>
            </a:p>
            <a:p>
              <a:pPr algn="ctr" eaLnBrk="1" hangingPunct="1"/>
              <a:r>
                <a:rPr lang="en-GB" sz="700"/>
                <a:t>(</a:t>
              </a:r>
              <a:r>
                <a:rPr lang="en-GB" sz="700" i="1"/>
                <a:t>Seriola dumerili</a:t>
              </a:r>
              <a:r>
                <a:rPr lang="en-GB" sz="700"/>
                <a:t>) </a:t>
              </a:r>
              <a:endParaRPr lang="en-US" sz="70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387504" y="5580034"/>
            <a:ext cx="1547813" cy="974725"/>
            <a:chOff x="720725" y="5767388"/>
            <a:chExt cx="1547813" cy="974725"/>
          </a:xfrm>
        </p:grpSpPr>
        <p:pic>
          <p:nvPicPr>
            <p:cNvPr id="17" name="Picture 11" descr="wreckfish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29" b="11359"/>
            <a:stretch>
              <a:fillRect/>
            </a:stretch>
          </p:blipFill>
          <p:spPr bwMode="auto">
            <a:xfrm>
              <a:off x="720725" y="5767388"/>
              <a:ext cx="1547813" cy="652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Box 135"/>
            <p:cNvSpPr txBox="1">
              <a:spLocks noChangeArrowheads="1"/>
            </p:cNvSpPr>
            <p:nvPr/>
          </p:nvSpPr>
          <p:spPr bwMode="auto">
            <a:xfrm>
              <a:off x="940594" y="6434138"/>
              <a:ext cx="110807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GB" sz="700" b="1" dirty="0" err="1"/>
                <a:t>wreckfish</a:t>
              </a:r>
              <a:endParaRPr lang="en-GB" sz="700" b="1" dirty="0"/>
            </a:p>
            <a:p>
              <a:pPr algn="ctr" eaLnBrk="1" hangingPunct="1"/>
              <a:r>
                <a:rPr lang="en-GB" sz="700" dirty="0"/>
                <a:t>(</a:t>
              </a:r>
              <a:r>
                <a:rPr lang="en-GB" sz="700" i="1" dirty="0" err="1"/>
                <a:t>Polyprion</a:t>
              </a:r>
              <a:r>
                <a:rPr lang="en-GB" sz="700" i="1" dirty="0"/>
                <a:t> </a:t>
              </a:r>
              <a:r>
                <a:rPr lang="en-GB" sz="700" i="1" dirty="0" err="1"/>
                <a:t>americanus</a:t>
              </a:r>
              <a:r>
                <a:rPr lang="en-GB" sz="700" dirty="0"/>
                <a:t>) </a:t>
              </a:r>
              <a:endParaRPr lang="en-US" sz="700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971680" y="5796058"/>
            <a:ext cx="1885950" cy="949325"/>
            <a:chOff x="5278438" y="5778500"/>
            <a:chExt cx="1885950" cy="949325"/>
          </a:xfrm>
        </p:grpSpPr>
        <p:pic>
          <p:nvPicPr>
            <p:cNvPr id="13" name="Picture 7" descr="halibut_600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269" b="26138"/>
            <a:stretch>
              <a:fillRect/>
            </a:stretch>
          </p:blipFill>
          <p:spPr bwMode="auto">
            <a:xfrm>
              <a:off x="5278438" y="5778500"/>
              <a:ext cx="1885950" cy="630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136"/>
            <p:cNvSpPr txBox="1">
              <a:spLocks noChangeArrowheads="1"/>
            </p:cNvSpPr>
            <p:nvPr/>
          </p:nvSpPr>
          <p:spPr bwMode="auto">
            <a:xfrm>
              <a:off x="5555457" y="6419850"/>
              <a:ext cx="1331913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GB" sz="700" b="1">
                  <a:solidFill>
                    <a:srgbClr val="000000"/>
                  </a:solidFill>
                </a:rPr>
                <a:t>Atlantic halibut </a:t>
              </a:r>
            </a:p>
            <a:p>
              <a:pPr algn="ctr" eaLnBrk="1" hangingPunct="1"/>
              <a:r>
                <a:rPr lang="en-GB" sz="700">
                  <a:solidFill>
                    <a:srgbClr val="000000"/>
                  </a:solidFill>
                </a:rPr>
                <a:t>(</a:t>
              </a:r>
              <a:r>
                <a:rPr lang="en-GB" sz="700" i="1">
                  <a:solidFill>
                    <a:srgbClr val="000000"/>
                  </a:solidFill>
                </a:rPr>
                <a:t>Hippoglossus hippoglossus</a:t>
              </a:r>
              <a:r>
                <a:rPr lang="en-GB" sz="700">
                  <a:solidFill>
                    <a:srgbClr val="000000"/>
                  </a:solidFill>
                </a:rPr>
                <a:t>)</a:t>
              </a:r>
              <a:r>
                <a:rPr lang="en-US" sz="700">
                  <a:solidFill>
                    <a:srgbClr val="000000"/>
                  </a:solidFill>
                </a:rPr>
                <a:t> 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888512" y="5580034"/>
            <a:ext cx="1179512" cy="747713"/>
            <a:chOff x="6992938" y="5883275"/>
            <a:chExt cx="1179512" cy="747713"/>
          </a:xfrm>
        </p:grpSpPr>
        <p:pic>
          <p:nvPicPr>
            <p:cNvPr id="16" name="Picture 10" descr="pike perch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73" b="18668"/>
            <a:stretch>
              <a:fillRect/>
            </a:stretch>
          </p:blipFill>
          <p:spPr bwMode="auto">
            <a:xfrm>
              <a:off x="6992938" y="5883275"/>
              <a:ext cx="1179512" cy="419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Box 137"/>
            <p:cNvSpPr txBox="1">
              <a:spLocks noChangeArrowheads="1"/>
            </p:cNvSpPr>
            <p:nvPr/>
          </p:nvSpPr>
          <p:spPr bwMode="auto">
            <a:xfrm>
              <a:off x="7098507" y="6324600"/>
              <a:ext cx="968375" cy="306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GB" sz="700" b="1">
                  <a:solidFill>
                    <a:srgbClr val="000000"/>
                  </a:solidFill>
                </a:rPr>
                <a:t>pike perch </a:t>
              </a:r>
            </a:p>
            <a:p>
              <a:pPr algn="ctr" eaLnBrk="1" hangingPunct="1"/>
              <a:r>
                <a:rPr lang="en-GB" sz="700">
                  <a:solidFill>
                    <a:srgbClr val="000000"/>
                  </a:solidFill>
                </a:rPr>
                <a:t>(</a:t>
              </a:r>
              <a:r>
                <a:rPr lang="en-GB" sz="700" i="1">
                  <a:solidFill>
                    <a:srgbClr val="000000"/>
                  </a:solidFill>
                </a:rPr>
                <a:t>Sander lucioperca</a:t>
              </a:r>
              <a:r>
                <a:rPr lang="en-GB" sz="700">
                  <a:solidFill>
                    <a:srgbClr val="000000"/>
                  </a:solidFill>
                </a:rPr>
                <a:t>)</a:t>
              </a:r>
              <a:r>
                <a:rPr lang="en-US" sz="700">
                  <a:solidFill>
                    <a:srgbClr val="000000"/>
                  </a:solidFill>
                </a:rPr>
                <a:t> 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8099253" y="5796058"/>
            <a:ext cx="904875" cy="622300"/>
            <a:chOff x="8116888" y="5946775"/>
            <a:chExt cx="904875" cy="622300"/>
          </a:xfrm>
        </p:grpSpPr>
        <p:pic>
          <p:nvPicPr>
            <p:cNvPr id="15" name="Picture 9" descr="mullet.jp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6888" y="5946775"/>
              <a:ext cx="904875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Box 138"/>
            <p:cNvSpPr txBox="1">
              <a:spLocks noChangeArrowheads="1"/>
            </p:cNvSpPr>
            <p:nvPr/>
          </p:nvSpPr>
          <p:spPr bwMode="auto">
            <a:xfrm>
              <a:off x="8147050" y="6261100"/>
              <a:ext cx="842963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GB" sz="700" b="1">
                  <a:solidFill>
                    <a:srgbClr val="000000"/>
                  </a:solidFill>
                </a:rPr>
                <a:t>Grey mullet </a:t>
              </a:r>
            </a:p>
            <a:p>
              <a:pPr algn="ctr" eaLnBrk="1" hangingPunct="1"/>
              <a:r>
                <a:rPr lang="en-GB" sz="700">
                  <a:solidFill>
                    <a:srgbClr val="000000"/>
                  </a:solidFill>
                </a:rPr>
                <a:t>(</a:t>
              </a:r>
              <a:r>
                <a:rPr lang="en-GB" sz="700" i="1">
                  <a:solidFill>
                    <a:srgbClr val="000000"/>
                  </a:solidFill>
                </a:rPr>
                <a:t>Mugil cephalus</a:t>
              </a:r>
              <a:r>
                <a:rPr lang="en-GB" sz="700">
                  <a:solidFill>
                    <a:srgbClr val="000000"/>
                  </a:solidFill>
                </a:rPr>
                <a:t>)</a:t>
              </a:r>
              <a:r>
                <a:rPr lang="en-US" sz="700">
                  <a:solidFill>
                    <a:srgbClr val="000000"/>
                  </a:solidFill>
                </a:rPr>
                <a:t> </a:t>
              </a:r>
            </a:p>
          </p:txBody>
        </p:sp>
      </p:grpSp>
      <p:pic>
        <p:nvPicPr>
          <p:cNvPr id="29" name="Picture 2" descr="DIVERSIFY Logo full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908720"/>
            <a:ext cx="265567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2302522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N388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789040"/>
            <a:ext cx="4032448" cy="3024336"/>
          </a:xfrm>
          <a:prstGeom prst="rect">
            <a:avLst/>
          </a:prstGeom>
        </p:spPr>
      </p:pic>
      <p:sp>
        <p:nvSpPr>
          <p:cNvPr id="3174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00113" y="115888"/>
            <a:ext cx="7993062" cy="457200"/>
          </a:xfrm>
        </p:spPr>
        <p:txBody>
          <a:bodyPr/>
          <a:lstStyle/>
          <a:p>
            <a:r>
              <a:rPr lang="en-US" dirty="0" smtClean="0">
                <a:latin typeface="Comic Sans MS"/>
                <a:cs typeface="Comic Sans MS"/>
              </a:rPr>
              <a:t>Choice of new/emerging species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31747" name="Slide Number Placeholder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C806466-F958-7D44-BB54-9326CAFA1AB6}" type="slidenum">
              <a:rPr lang="en-US"/>
              <a:pPr/>
              <a:t>7</a:t>
            </a:fld>
            <a:endParaRPr lang="en-US"/>
          </a:p>
        </p:txBody>
      </p:sp>
      <p:pic>
        <p:nvPicPr>
          <p:cNvPr id="6" name="Picture 5" descr="hcmr-LOGOS transparent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460" y="44624"/>
            <a:ext cx="757237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5" descr="kranios w Paul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84784"/>
            <a:ext cx="3996216" cy="2664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P5140715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7" t="43891" r="28969" b="11489"/>
          <a:stretch/>
        </p:blipFill>
        <p:spPr>
          <a:xfrm>
            <a:off x="4067944" y="981999"/>
            <a:ext cx="4392488" cy="2735033"/>
          </a:xfrm>
          <a:prstGeom prst="rect">
            <a:avLst/>
          </a:prstGeom>
        </p:spPr>
      </p:pic>
      <p:pic>
        <p:nvPicPr>
          <p:cNvPr id="4" name="Picture 3" descr="Kjempekeite.jpe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717032"/>
            <a:ext cx="4424774" cy="295232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47664" y="3140968"/>
            <a:ext cx="12796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/>
              <a:t>meagre</a:t>
            </a:r>
            <a:r>
              <a:rPr lang="en-GB" dirty="0"/>
              <a:t>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211960" y="980728"/>
            <a:ext cx="28365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2F2F2"/>
                </a:solidFill>
              </a:rPr>
              <a:t>greater amberjack</a:t>
            </a:r>
            <a:r>
              <a:rPr lang="en-GB" dirty="0">
                <a:solidFill>
                  <a:srgbClr val="F2F2F2"/>
                </a:solidFill>
              </a:rPr>
              <a:t> </a:t>
            </a:r>
            <a:endParaRPr lang="en-US" dirty="0">
              <a:solidFill>
                <a:srgbClr val="F2F2F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3568" y="6207695"/>
            <a:ext cx="16045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err="1">
                <a:solidFill>
                  <a:schemeClr val="bg1">
                    <a:lumMod val="95000"/>
                  </a:schemeClr>
                </a:solidFill>
              </a:rPr>
              <a:t>wreckfish</a:t>
            </a:r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 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796136" y="6063679"/>
            <a:ext cx="24074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2F2F2"/>
                </a:solidFill>
              </a:rPr>
              <a:t>Atlantic</a:t>
            </a:r>
            <a:r>
              <a:rPr lang="en-GB" dirty="0">
                <a:solidFill>
                  <a:srgbClr val="F2F2F2"/>
                </a:solidFill>
              </a:rPr>
              <a:t> </a:t>
            </a:r>
            <a:r>
              <a:rPr lang="en-GB" b="1" dirty="0">
                <a:solidFill>
                  <a:srgbClr val="F2F2F2"/>
                </a:solidFill>
              </a:rPr>
              <a:t>halibut</a:t>
            </a:r>
            <a:r>
              <a:rPr lang="en-GB" dirty="0">
                <a:solidFill>
                  <a:srgbClr val="F2F2F2"/>
                </a:solidFill>
              </a:rPr>
              <a:t> </a:t>
            </a:r>
            <a:endParaRPr lang="en-US" dirty="0">
              <a:solidFill>
                <a:srgbClr val="F2F2F2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843808" y="1988840"/>
            <a:ext cx="6120680" cy="3816424"/>
            <a:chOff x="2843808" y="1988840"/>
            <a:chExt cx="6120680" cy="3816424"/>
          </a:xfrm>
        </p:grpSpPr>
        <p:sp>
          <p:nvSpPr>
            <p:cNvPr id="7" name="Rectangle 6"/>
            <p:cNvSpPr/>
            <p:nvPr/>
          </p:nvSpPr>
          <p:spPr bwMode="auto">
            <a:xfrm>
              <a:off x="2843808" y="1988840"/>
              <a:ext cx="6120680" cy="3816424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10" name="Picture 9" descr="50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635896" y="1484784"/>
              <a:ext cx="2304256" cy="3456384"/>
            </a:xfrm>
            <a:prstGeom prst="rect">
              <a:avLst/>
            </a:prstGeom>
          </p:spPr>
        </p:pic>
        <p:pic>
          <p:nvPicPr>
            <p:cNvPr id="11" name="Picture 10" descr="IMG_0183.JP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0272" y="3792661"/>
              <a:ext cx="1729432" cy="1292523"/>
            </a:xfrm>
            <a:prstGeom prst="rect">
              <a:avLst/>
            </a:prstGeom>
          </p:spPr>
        </p:pic>
        <p:pic>
          <p:nvPicPr>
            <p:cNvPr id="12" name="Picture 11" descr="mullet from Geitonas.jp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4907" y="3861048"/>
              <a:ext cx="2967373" cy="1545506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3131840" y="2132856"/>
              <a:ext cx="309772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 smtClean="0">
                  <a:solidFill>
                    <a:schemeClr val="bg1">
                      <a:lumMod val="95000"/>
                    </a:schemeClr>
                  </a:solidFill>
                </a:rPr>
                <a:t>Pikeperch (</a:t>
              </a:r>
              <a:r>
                <a:rPr lang="en-GB" b="1" dirty="0" err="1" smtClean="0">
                  <a:solidFill>
                    <a:schemeClr val="bg1">
                      <a:lumMod val="95000"/>
                    </a:schemeClr>
                  </a:solidFill>
                </a:rPr>
                <a:t>fw</a:t>
              </a:r>
              <a:r>
                <a:rPr lang="en-GB" b="1" dirty="0" smtClean="0">
                  <a:solidFill>
                    <a:schemeClr val="bg1">
                      <a:lumMod val="95000"/>
                    </a:schemeClr>
                  </a:solidFill>
                </a:rPr>
                <a:t>, RAS)</a:t>
              </a:r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563888" y="4974267"/>
              <a:ext cx="374228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/>
                <a:t>g</a:t>
              </a:r>
              <a:r>
                <a:rPr lang="en-GB" b="1" dirty="0" smtClean="0"/>
                <a:t>rey mullet </a:t>
              </a:r>
            </a:p>
            <a:p>
              <a:r>
                <a:rPr lang="en-GB" b="1" dirty="0" smtClean="0">
                  <a:solidFill>
                    <a:schemeClr val="bg1">
                      <a:lumMod val="95000"/>
                    </a:schemeClr>
                  </a:solidFill>
                </a:rPr>
                <a:t>(herbivorous, extensive)</a:t>
              </a:r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pic>
          <p:nvPicPr>
            <p:cNvPr id="13" name="Picture 12" descr="images-3 copy.jpe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8510" y="3022554"/>
              <a:ext cx="1503970" cy="11265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111800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00113" y="115888"/>
            <a:ext cx="7993062" cy="457200"/>
          </a:xfrm>
        </p:spPr>
        <p:txBody>
          <a:bodyPr/>
          <a:lstStyle/>
          <a:p>
            <a:r>
              <a:rPr lang="en-US" dirty="0" smtClean="0">
                <a:latin typeface="Comic Sans MS"/>
                <a:cs typeface="Comic Sans MS"/>
              </a:rPr>
              <a:t>Bottlenecks of new/emerging species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31746" name="TextBox 13"/>
          <p:cNvSpPr txBox="1">
            <a:spLocks noChangeArrowheads="1"/>
          </p:cNvSpPr>
          <p:nvPr/>
        </p:nvSpPr>
        <p:spPr bwMode="auto">
          <a:xfrm>
            <a:off x="395536" y="1268760"/>
            <a:ext cx="6984776" cy="5396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457200" indent="-457200">
              <a:lnSpc>
                <a:spcPct val="120000"/>
              </a:lnSpc>
              <a:buFont typeface="Wingdings" charset="2"/>
              <a:buChar char="Ø"/>
            </a:pPr>
            <a:r>
              <a:rPr lang="en-GB" sz="2800" b="1" dirty="0"/>
              <a:t>meagre</a:t>
            </a:r>
            <a:r>
              <a:rPr lang="en-GB" sz="2800" dirty="0"/>
              <a:t> </a:t>
            </a:r>
            <a:r>
              <a:rPr lang="en-GB" dirty="0" smtClean="0"/>
              <a:t>(</a:t>
            </a:r>
            <a:r>
              <a:rPr lang="en-GB" i="1" dirty="0" smtClean="0"/>
              <a:t>variable growth, limited genetic variation, nutrition, health</a:t>
            </a:r>
            <a:r>
              <a:rPr lang="en-GB" dirty="0" smtClean="0"/>
              <a:t>)</a:t>
            </a:r>
            <a:endParaRPr lang="en-GB" dirty="0"/>
          </a:p>
          <a:p>
            <a:pPr marL="457200" indent="-457200">
              <a:lnSpc>
                <a:spcPct val="120000"/>
              </a:lnSpc>
              <a:buFont typeface="Wingdings" charset="2"/>
              <a:buChar char="Ø"/>
            </a:pPr>
            <a:r>
              <a:rPr lang="en-GB" sz="2800" b="1" dirty="0"/>
              <a:t>greater amberjack</a:t>
            </a:r>
            <a:r>
              <a:rPr lang="en-GB" sz="2800" dirty="0"/>
              <a:t> </a:t>
            </a:r>
            <a:r>
              <a:rPr lang="en-GB" dirty="0" smtClean="0"/>
              <a:t>(</a:t>
            </a:r>
            <a:r>
              <a:rPr lang="en-GB" i="1" dirty="0" smtClean="0"/>
              <a:t>reproduction, juvenile production, parasites</a:t>
            </a:r>
            <a:r>
              <a:rPr lang="en-GB" dirty="0" smtClean="0"/>
              <a:t>)</a:t>
            </a:r>
            <a:endParaRPr lang="en-GB" dirty="0"/>
          </a:p>
          <a:p>
            <a:pPr marL="457200" indent="-457200">
              <a:lnSpc>
                <a:spcPct val="120000"/>
              </a:lnSpc>
              <a:buFont typeface="Wingdings" charset="2"/>
              <a:buChar char="Ø"/>
            </a:pPr>
            <a:r>
              <a:rPr lang="en-GB" sz="2800" b="1" dirty="0" err="1" smtClean="0"/>
              <a:t>wreckfish</a:t>
            </a:r>
            <a:r>
              <a:rPr lang="en-GB" sz="2800" dirty="0" smtClean="0"/>
              <a:t> </a:t>
            </a:r>
            <a:r>
              <a:rPr lang="en-GB" dirty="0" smtClean="0"/>
              <a:t>(</a:t>
            </a:r>
            <a:r>
              <a:rPr lang="en-GB" dirty="0" err="1" smtClean="0"/>
              <a:t>broostock</a:t>
            </a:r>
            <a:r>
              <a:rPr lang="en-GB" dirty="0" smtClean="0"/>
              <a:t> availability, </a:t>
            </a:r>
            <a:r>
              <a:rPr lang="en-GB" i="1" dirty="0" smtClean="0"/>
              <a:t>reproduction, </a:t>
            </a:r>
            <a:r>
              <a:rPr lang="en-GB" i="1" dirty="0"/>
              <a:t>juvenile production</a:t>
            </a:r>
            <a:r>
              <a:rPr lang="en-GB" dirty="0" smtClean="0"/>
              <a:t>)</a:t>
            </a:r>
            <a:endParaRPr lang="en-GB" dirty="0"/>
          </a:p>
          <a:p>
            <a:pPr marL="457200" indent="-457200">
              <a:lnSpc>
                <a:spcPct val="120000"/>
              </a:lnSpc>
              <a:buFont typeface="Wingdings" charset="2"/>
              <a:buChar char="Ø"/>
            </a:pPr>
            <a:r>
              <a:rPr lang="en-GB" sz="2800" b="1" dirty="0"/>
              <a:t>Atlantic</a:t>
            </a:r>
            <a:r>
              <a:rPr lang="en-GB" sz="2800" dirty="0"/>
              <a:t> </a:t>
            </a:r>
            <a:r>
              <a:rPr lang="en-GB" sz="2800" b="1" dirty="0"/>
              <a:t>halibut</a:t>
            </a:r>
            <a:r>
              <a:rPr lang="en-GB" sz="2800" dirty="0"/>
              <a:t> </a:t>
            </a:r>
            <a:r>
              <a:rPr lang="en-GB" dirty="0" smtClean="0"/>
              <a:t>(</a:t>
            </a:r>
            <a:r>
              <a:rPr lang="en-GB" i="1" dirty="0" smtClean="0"/>
              <a:t>reproduction, </a:t>
            </a:r>
            <a:r>
              <a:rPr lang="en-GB" i="1" dirty="0"/>
              <a:t>juvenile production, </a:t>
            </a:r>
            <a:r>
              <a:rPr lang="en-GB" i="1" dirty="0" smtClean="0"/>
              <a:t>health</a:t>
            </a:r>
            <a:r>
              <a:rPr lang="en-GB" dirty="0" smtClean="0"/>
              <a:t>)</a:t>
            </a:r>
            <a:endParaRPr lang="en-GB" dirty="0"/>
          </a:p>
          <a:p>
            <a:pPr marL="457200" indent="-457200">
              <a:lnSpc>
                <a:spcPct val="120000"/>
              </a:lnSpc>
              <a:buFont typeface="Wingdings" charset="2"/>
              <a:buChar char="Ø"/>
            </a:pPr>
            <a:r>
              <a:rPr lang="en-GB" sz="2800" b="1" dirty="0"/>
              <a:t>grey mullet</a:t>
            </a:r>
            <a:r>
              <a:rPr lang="en-GB" sz="2800" dirty="0"/>
              <a:t> </a:t>
            </a:r>
            <a:r>
              <a:rPr lang="en-GB" dirty="0" smtClean="0"/>
              <a:t>(</a:t>
            </a:r>
            <a:r>
              <a:rPr lang="en-GB" i="1" dirty="0"/>
              <a:t>reproduction, larval </a:t>
            </a:r>
            <a:r>
              <a:rPr lang="en-GB" i="1" dirty="0" smtClean="0"/>
              <a:t>rearing, nutrition</a:t>
            </a:r>
            <a:r>
              <a:rPr lang="en-GB" dirty="0" smtClean="0"/>
              <a:t>)</a:t>
            </a:r>
            <a:endParaRPr lang="en-GB" dirty="0"/>
          </a:p>
          <a:p>
            <a:pPr marL="457200" indent="-457200">
              <a:lnSpc>
                <a:spcPct val="120000"/>
              </a:lnSpc>
              <a:buFont typeface="Wingdings" charset="2"/>
              <a:buChar char="Ø"/>
            </a:pPr>
            <a:r>
              <a:rPr lang="en-GB" sz="2800" b="1" dirty="0"/>
              <a:t>pikeperch</a:t>
            </a:r>
            <a:r>
              <a:rPr lang="en-GB" sz="2800" dirty="0"/>
              <a:t> </a:t>
            </a:r>
            <a:r>
              <a:rPr lang="en-GB" dirty="0" smtClean="0"/>
              <a:t>(</a:t>
            </a:r>
            <a:r>
              <a:rPr lang="en-GB" i="1" dirty="0"/>
              <a:t>juvenile </a:t>
            </a:r>
            <a:r>
              <a:rPr lang="en-GB" i="1" dirty="0" smtClean="0"/>
              <a:t>production </a:t>
            </a:r>
            <a:r>
              <a:rPr lang="en-GB" dirty="0" smtClean="0"/>
              <a:t>)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1747" name="Slide Number Placeholder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C806466-F958-7D44-BB54-9326CAFA1AB6}" type="slidenum">
              <a:rPr lang="en-US"/>
              <a:pPr/>
              <a:t>8</a:t>
            </a:fld>
            <a:endParaRPr lang="en-US"/>
          </a:p>
        </p:txBody>
      </p:sp>
      <p:pic>
        <p:nvPicPr>
          <p:cNvPr id="6" name="Picture 5" descr="hcmr-LOGOS transparent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460" y="44624"/>
            <a:ext cx="757237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 descr="meagr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268760"/>
            <a:ext cx="1440160" cy="489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amberjack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132856"/>
            <a:ext cx="1773237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1" descr="wreckfish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29" b="11359"/>
          <a:stretch>
            <a:fillRect/>
          </a:stretch>
        </p:blipFill>
        <p:spPr bwMode="auto">
          <a:xfrm>
            <a:off x="6300192" y="3140968"/>
            <a:ext cx="2049865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 descr="halibut_600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69" b="26138"/>
          <a:stretch>
            <a:fillRect/>
          </a:stretch>
        </p:blipFill>
        <p:spPr bwMode="auto">
          <a:xfrm>
            <a:off x="6732785" y="4221088"/>
            <a:ext cx="2370276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0" descr="pike perch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3" b="18668"/>
          <a:stretch>
            <a:fillRect/>
          </a:stretch>
        </p:blipFill>
        <p:spPr bwMode="auto">
          <a:xfrm>
            <a:off x="5868144" y="6178251"/>
            <a:ext cx="1368152" cy="486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 descr="mullet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5373216"/>
            <a:ext cx="1080120" cy="392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479234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00113" y="115888"/>
            <a:ext cx="7993062" cy="457200"/>
          </a:xfrm>
        </p:spPr>
        <p:txBody>
          <a:bodyPr/>
          <a:lstStyle/>
          <a:p>
            <a:r>
              <a:rPr lang="en-US" dirty="0" smtClean="0">
                <a:latin typeface="Comic Sans MS"/>
                <a:cs typeface="Comic Sans MS"/>
              </a:rPr>
              <a:t>Partnership of DIVERSIFY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31747" name="Slide Number Placeholder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C806466-F958-7D44-BB54-9326CAFA1AB6}" type="slidenum">
              <a:rPr lang="en-US"/>
              <a:pPr/>
              <a:t>9</a:t>
            </a:fld>
            <a:endParaRPr lang="en-US"/>
          </a:p>
        </p:txBody>
      </p:sp>
      <p:pic>
        <p:nvPicPr>
          <p:cNvPr id="6" name="Picture 5" descr="hcmr-LOGOS transparent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460" y="44624"/>
            <a:ext cx="757237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 descr="Map of Europ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858056"/>
            <a:ext cx="6624736" cy="451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107504" y="1716484"/>
            <a:ext cx="4824536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800" b="1" dirty="0" smtClean="0">
                <a:latin typeface="Arial"/>
                <a:cs typeface="Arial"/>
              </a:rPr>
              <a:t>38 partners</a:t>
            </a:r>
            <a:r>
              <a:rPr lang="en-US" sz="2800" b="1" dirty="0" smtClean="0">
                <a:latin typeface="Arial"/>
                <a:cs typeface="Arial"/>
              </a:rPr>
              <a:t>:</a:t>
            </a:r>
          </a:p>
          <a:p>
            <a:r>
              <a:rPr lang="el-GR" b="1" dirty="0" smtClean="0">
                <a:latin typeface="Arial"/>
                <a:cs typeface="Arial"/>
              </a:rPr>
              <a:t>Spain, France, Italy, Greece, Israel, Belgium, </a:t>
            </a:r>
            <a:r>
              <a:rPr lang="el-GR" b="1" dirty="0">
                <a:latin typeface="Arial"/>
                <a:cs typeface="Arial"/>
              </a:rPr>
              <a:t>Denmark, </a:t>
            </a:r>
            <a:r>
              <a:rPr lang="el-GR" b="1" dirty="0" smtClean="0">
                <a:latin typeface="Arial"/>
                <a:cs typeface="Arial"/>
              </a:rPr>
              <a:t>Netherlands, Norway,</a:t>
            </a:r>
            <a:r>
              <a:rPr lang="en-US" b="1" dirty="0" smtClean="0">
                <a:latin typeface="Arial"/>
                <a:cs typeface="Arial"/>
              </a:rPr>
              <a:t> UK,</a:t>
            </a:r>
            <a:r>
              <a:rPr lang="el-GR" b="1" dirty="0" smtClean="0">
                <a:latin typeface="Arial"/>
                <a:cs typeface="Arial"/>
              </a:rPr>
              <a:t> Germany and Hungary</a:t>
            </a:r>
            <a:r>
              <a:rPr lang="en-US" b="1" dirty="0" smtClean="0">
                <a:latin typeface="Arial"/>
                <a:cs typeface="Arial"/>
              </a:rPr>
              <a:t> 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59832" y="4581128"/>
            <a:ext cx="47525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20 Research/Universities</a:t>
            </a:r>
          </a:p>
          <a:p>
            <a:r>
              <a:rPr lang="en-US" b="1" dirty="0" smtClean="0">
                <a:latin typeface="Arial"/>
                <a:cs typeface="Arial"/>
              </a:rPr>
              <a:t>9 Small Medium Enterprises</a:t>
            </a:r>
          </a:p>
          <a:p>
            <a:r>
              <a:rPr lang="en-US" b="1" dirty="0" smtClean="0">
                <a:latin typeface="Arial"/>
                <a:cs typeface="Arial"/>
              </a:rPr>
              <a:t>3 Large companies</a:t>
            </a:r>
          </a:p>
          <a:p>
            <a:r>
              <a:rPr lang="en-US" b="1" dirty="0" smtClean="0">
                <a:latin typeface="Arial"/>
                <a:cs typeface="Arial"/>
              </a:rPr>
              <a:t>5 Professional associations</a:t>
            </a:r>
          </a:p>
          <a:p>
            <a:r>
              <a:rPr lang="en-US" b="1" dirty="0" smtClean="0">
                <a:latin typeface="Arial"/>
                <a:cs typeface="Arial"/>
              </a:rPr>
              <a:t>1 NGO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2519856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3685</TotalTime>
  <Words>695</Words>
  <Application>Microsoft Macintosh PowerPoint</Application>
  <PresentationFormat>On-screen Show (4:3)</PresentationFormat>
  <Paragraphs>142</Paragraphs>
  <Slides>19</Slides>
  <Notes>17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Blank Presentation</vt:lpstr>
      <vt:lpstr>Custom Design</vt:lpstr>
      <vt:lpstr>Diversification Session</vt:lpstr>
      <vt:lpstr>KBBE-2013-07-GA 603121 DIVERSIFY</vt:lpstr>
      <vt:lpstr>Objectives of DIVERSIFY</vt:lpstr>
      <vt:lpstr>Seafood consumption in the world/EU</vt:lpstr>
      <vt:lpstr>Problems with Mediterranean species</vt:lpstr>
      <vt:lpstr>Choice of new/emerging species</vt:lpstr>
      <vt:lpstr>Choice of new/emerging species</vt:lpstr>
      <vt:lpstr>Bottlenecks of new/emerging species</vt:lpstr>
      <vt:lpstr>Partnership of DIVERSIFY</vt:lpstr>
      <vt:lpstr>Partnership of DIVERSIFY</vt:lpstr>
      <vt:lpstr>Scientific disciplines 1/6</vt:lpstr>
      <vt:lpstr>Scientific disciplines 2/6</vt:lpstr>
      <vt:lpstr>Scientific disciplines 3/6</vt:lpstr>
      <vt:lpstr>Scientific disciplines 4/6</vt:lpstr>
      <vt:lpstr>Scientific disciplines 5/6</vt:lpstr>
      <vt:lpstr>Scientific disciplines 6/6</vt:lpstr>
      <vt:lpstr>PowerPoint Presentation</vt:lpstr>
      <vt:lpstr>PowerPoint Presentation</vt:lpstr>
      <vt:lpstr>Diversification Session</vt:lpstr>
    </vt:vector>
  </TitlesOfParts>
  <Company>Hellenic Center of Marine Research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Constantinos Mylonas</dc:creator>
  <cp:lastModifiedBy>Constantinos Mylonas</cp:lastModifiedBy>
  <cp:revision>425</cp:revision>
  <dcterms:created xsi:type="dcterms:W3CDTF">2005-10-05T07:49:16Z</dcterms:created>
  <dcterms:modified xsi:type="dcterms:W3CDTF">2014-10-14T13:20:52Z</dcterms:modified>
</cp:coreProperties>
</file>